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31" r:id="rId2"/>
    <p:sldId id="332" r:id="rId3"/>
    <p:sldId id="256" r:id="rId4"/>
    <p:sldId id="272" r:id="rId5"/>
    <p:sldId id="321" r:id="rId6"/>
    <p:sldId id="322" r:id="rId7"/>
    <p:sldId id="324" r:id="rId8"/>
    <p:sldId id="323" r:id="rId9"/>
    <p:sldId id="317" r:id="rId10"/>
    <p:sldId id="273" r:id="rId11"/>
    <p:sldId id="274" r:id="rId12"/>
    <p:sldId id="275" r:id="rId13"/>
    <p:sldId id="320" r:id="rId14"/>
    <p:sldId id="326" r:id="rId15"/>
    <p:sldId id="318" r:id="rId16"/>
    <p:sldId id="325" r:id="rId17"/>
    <p:sldId id="289" r:id="rId18"/>
    <p:sldId id="328" r:id="rId19"/>
    <p:sldId id="330" r:id="rId20"/>
  </p:sldIdLst>
  <p:sldSz cx="9144000" cy="6858000" type="screen4x3"/>
  <p:notesSz cx="6858000" cy="9144000"/>
  <p:defaultTextStyle>
    <a:defPPr>
      <a:defRPr lang="en-US"/>
    </a:defPPr>
    <a:lvl1pPr algn="l" defTabSz="457090" rtl="0" fontAlgn="base">
      <a:spcBef>
        <a:spcPct val="0"/>
      </a:spcBef>
      <a:spcAft>
        <a:spcPct val="0"/>
      </a:spcAft>
      <a:defRPr kern="1200">
        <a:solidFill>
          <a:schemeClr val="tx1"/>
        </a:solidFill>
        <a:latin typeface="Calibri" pitchFamily="34" charset="0"/>
        <a:ea typeface="MS PGothic" pitchFamily="34" charset="-128"/>
        <a:cs typeface="+mn-cs"/>
      </a:defRPr>
    </a:lvl1pPr>
    <a:lvl2pPr marL="457090" algn="l" defTabSz="457090" rtl="0" fontAlgn="base">
      <a:spcBef>
        <a:spcPct val="0"/>
      </a:spcBef>
      <a:spcAft>
        <a:spcPct val="0"/>
      </a:spcAft>
      <a:defRPr kern="1200">
        <a:solidFill>
          <a:schemeClr val="tx1"/>
        </a:solidFill>
        <a:latin typeface="Calibri" pitchFamily="34" charset="0"/>
        <a:ea typeface="MS PGothic" pitchFamily="34" charset="-128"/>
        <a:cs typeface="+mn-cs"/>
      </a:defRPr>
    </a:lvl2pPr>
    <a:lvl3pPr marL="914180" algn="l" defTabSz="45709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270" algn="l" defTabSz="45709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361" algn="l" defTabSz="457090" rtl="0" fontAlgn="base">
      <a:spcBef>
        <a:spcPct val="0"/>
      </a:spcBef>
      <a:spcAft>
        <a:spcPct val="0"/>
      </a:spcAft>
      <a:defRPr kern="1200">
        <a:solidFill>
          <a:schemeClr val="tx1"/>
        </a:solidFill>
        <a:latin typeface="Calibri" pitchFamily="34" charset="0"/>
        <a:ea typeface="MS PGothic" pitchFamily="34" charset="-128"/>
        <a:cs typeface="+mn-cs"/>
      </a:defRPr>
    </a:lvl5pPr>
    <a:lvl6pPr marL="2285451" algn="l" defTabSz="914180" rtl="0" eaLnBrk="1" latinLnBrk="0" hangingPunct="1">
      <a:defRPr kern="1200">
        <a:solidFill>
          <a:schemeClr val="tx1"/>
        </a:solidFill>
        <a:latin typeface="Calibri" pitchFamily="34" charset="0"/>
        <a:ea typeface="MS PGothic" pitchFamily="34" charset="-128"/>
        <a:cs typeface="+mn-cs"/>
      </a:defRPr>
    </a:lvl6pPr>
    <a:lvl7pPr marL="2742542" algn="l" defTabSz="914180" rtl="0" eaLnBrk="1" latinLnBrk="0" hangingPunct="1">
      <a:defRPr kern="1200">
        <a:solidFill>
          <a:schemeClr val="tx1"/>
        </a:solidFill>
        <a:latin typeface="Calibri" pitchFamily="34" charset="0"/>
        <a:ea typeface="MS PGothic" pitchFamily="34" charset="-128"/>
        <a:cs typeface="+mn-cs"/>
      </a:defRPr>
    </a:lvl7pPr>
    <a:lvl8pPr marL="3199632" algn="l" defTabSz="914180" rtl="0" eaLnBrk="1" latinLnBrk="0" hangingPunct="1">
      <a:defRPr kern="1200">
        <a:solidFill>
          <a:schemeClr val="tx1"/>
        </a:solidFill>
        <a:latin typeface="Calibri" pitchFamily="34" charset="0"/>
        <a:ea typeface="MS PGothic" pitchFamily="34" charset="-128"/>
        <a:cs typeface="+mn-cs"/>
      </a:defRPr>
    </a:lvl8pPr>
    <a:lvl9pPr marL="3656722" algn="l" defTabSz="91418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99634" autoAdjust="0"/>
  </p:normalViewPr>
  <p:slideViewPr>
    <p:cSldViewPr snapToGrid="0" snapToObjects="1">
      <p:cViewPr>
        <p:scale>
          <a:sx n="90" d="100"/>
          <a:sy n="90" d="100"/>
        </p:scale>
        <p:origin x="92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eteralexander:Documents:ec-data:results:AgentAnalysis:OSR:os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5610965296"/>
          <c:y val="2.8697571743929399E-2"/>
          <c:w val="0.64532644356955404"/>
          <c:h val="0.82968809557331302"/>
        </c:manualLayout>
      </c:layout>
      <c:scatterChart>
        <c:scatterStyle val="lineMarker"/>
        <c:varyColors val="0"/>
        <c:ser>
          <c:idx val="0"/>
          <c:order val="0"/>
          <c:tx>
            <c:v>Observed Oilseed Rape</c:v>
          </c:tx>
          <c:spPr>
            <a:ln w="28575">
              <a:solidFill>
                <a:srgbClr val="FF0000"/>
              </a:solidFill>
            </a:ln>
          </c:spPr>
          <c:marker>
            <c:symbol val="square"/>
            <c:size val="5"/>
            <c:spPr>
              <a:solidFill>
                <a:schemeClr val="accent1"/>
              </a:solidFill>
              <a:ln>
                <a:noFill/>
              </a:ln>
            </c:spPr>
          </c:marker>
          <c:xVal>
            <c:numRef>
              <c:f>osr.csv!$C$5:$C$23</c:f>
              <c:numCache>
                <c:formatCode>General</c:formatCode>
                <c:ptCount val="19"/>
                <c:pt idx="0">
                  <c:v>3</c:v>
                </c:pt>
                <c:pt idx="1">
                  <c:v>4</c:v>
                </c:pt>
                <c:pt idx="2">
                  <c:v>5</c:v>
                </c:pt>
                <c:pt idx="3">
                  <c:v>6</c:v>
                </c:pt>
                <c:pt idx="4">
                  <c:v>7</c:v>
                </c:pt>
                <c:pt idx="5">
                  <c:v>8</c:v>
                </c:pt>
                <c:pt idx="6">
                  <c:v>9</c:v>
                </c:pt>
                <c:pt idx="7">
                  <c:v>10</c:v>
                </c:pt>
                <c:pt idx="8">
                  <c:v>11</c:v>
                </c:pt>
                <c:pt idx="9">
                  <c:v>15</c:v>
                </c:pt>
                <c:pt idx="10">
                  <c:v>16</c:v>
                </c:pt>
                <c:pt idx="11">
                  <c:v>21</c:v>
                </c:pt>
                <c:pt idx="12">
                  <c:v>22</c:v>
                </c:pt>
                <c:pt idx="13">
                  <c:v>23</c:v>
                </c:pt>
                <c:pt idx="14">
                  <c:v>27</c:v>
                </c:pt>
                <c:pt idx="15">
                  <c:v>28</c:v>
                </c:pt>
                <c:pt idx="16">
                  <c:v>29</c:v>
                </c:pt>
                <c:pt idx="17">
                  <c:v>30</c:v>
                </c:pt>
                <c:pt idx="18">
                  <c:v>31</c:v>
                </c:pt>
              </c:numCache>
            </c:numRef>
          </c:xVal>
          <c:yVal>
            <c:numRef>
              <c:f>osr.csv!$B$5:$B$23</c:f>
              <c:numCache>
                <c:formatCode>General</c:formatCode>
                <c:ptCount val="19"/>
                <c:pt idx="0">
                  <c:v>5127</c:v>
                </c:pt>
                <c:pt idx="1">
                  <c:v>4004</c:v>
                </c:pt>
                <c:pt idx="2">
                  <c:v>5126</c:v>
                </c:pt>
                <c:pt idx="3">
                  <c:v>6946</c:v>
                </c:pt>
                <c:pt idx="4">
                  <c:v>13673</c:v>
                </c:pt>
                <c:pt idx="5">
                  <c:v>24538</c:v>
                </c:pt>
                <c:pt idx="6">
                  <c:v>38967</c:v>
                </c:pt>
                <c:pt idx="7">
                  <c:v>47808</c:v>
                </c:pt>
                <c:pt idx="8">
                  <c:v>55439</c:v>
                </c:pt>
                <c:pt idx="9">
                  <c:v>125508</c:v>
                </c:pt>
                <c:pt idx="10">
                  <c:v>172834</c:v>
                </c:pt>
                <c:pt idx="11">
                  <c:v>341342</c:v>
                </c:pt>
                <c:pt idx="12">
                  <c:v>305055</c:v>
                </c:pt>
                <c:pt idx="13">
                  <c:v>283283</c:v>
                </c:pt>
                <c:pt idx="14">
                  <c:v>316515</c:v>
                </c:pt>
                <c:pt idx="15">
                  <c:v>334910</c:v>
                </c:pt>
                <c:pt idx="16">
                  <c:v>253181</c:v>
                </c:pt>
                <c:pt idx="17">
                  <c:v>272820</c:v>
                </c:pt>
                <c:pt idx="18">
                  <c:v>343115</c:v>
                </c:pt>
              </c:numCache>
            </c:numRef>
          </c:yVal>
          <c:smooth val="0"/>
        </c:ser>
        <c:dLbls>
          <c:showLegendKey val="0"/>
          <c:showVal val="0"/>
          <c:showCatName val="0"/>
          <c:showSerName val="0"/>
          <c:showPercent val="0"/>
          <c:showBubbleSize val="0"/>
        </c:dLbls>
        <c:axId val="271786200"/>
        <c:axId val="271785416"/>
      </c:scatterChart>
      <c:scatterChart>
        <c:scatterStyle val="lineMarker"/>
        <c:varyColors val="0"/>
        <c:ser>
          <c:idx val="1"/>
          <c:order val="1"/>
          <c:tx>
            <c:v>Modelled perennial energy crops</c:v>
          </c:tx>
          <c:spPr>
            <a:ln w="28575">
              <a:solidFill>
                <a:schemeClr val="tx1"/>
              </a:solidFill>
            </a:ln>
          </c:spPr>
          <c:marker>
            <c:symbol val="diamond"/>
            <c:size val="5"/>
            <c:spPr>
              <a:solidFill>
                <a:schemeClr val="accent2"/>
              </a:solidFill>
              <a:ln>
                <a:noFill/>
              </a:ln>
            </c:spPr>
          </c:marker>
          <c:xVal>
            <c:numRef>
              <c:f>osr.csv!$I$5:$I$45</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osr.csv!$H$5:$H$45</c:f>
              <c:numCache>
                <c:formatCode>General</c:formatCode>
                <c:ptCount val="41"/>
                <c:pt idx="0">
                  <c:v>1604.916666666667</c:v>
                </c:pt>
                <c:pt idx="1">
                  <c:v>2072.1666666666611</c:v>
                </c:pt>
                <c:pt idx="2">
                  <c:v>1882.416666666667</c:v>
                </c:pt>
                <c:pt idx="3">
                  <c:v>2423.5</c:v>
                </c:pt>
                <c:pt idx="4">
                  <c:v>3366.25</c:v>
                </c:pt>
                <c:pt idx="5">
                  <c:v>5227.4166666666697</c:v>
                </c:pt>
                <c:pt idx="6">
                  <c:v>8085.4166666666697</c:v>
                </c:pt>
                <c:pt idx="7">
                  <c:v>12270.5</c:v>
                </c:pt>
                <c:pt idx="8">
                  <c:v>18267.666666666672</c:v>
                </c:pt>
                <c:pt idx="9">
                  <c:v>27235.916666666672</c:v>
                </c:pt>
                <c:pt idx="10">
                  <c:v>39429.166666666599</c:v>
                </c:pt>
                <c:pt idx="11">
                  <c:v>54632.666666666599</c:v>
                </c:pt>
                <c:pt idx="12">
                  <c:v>75458.833333333343</c:v>
                </c:pt>
                <c:pt idx="13">
                  <c:v>100129.3333333333</c:v>
                </c:pt>
                <c:pt idx="14">
                  <c:v>122994.4166666667</c:v>
                </c:pt>
                <c:pt idx="15">
                  <c:v>141524.91666666669</c:v>
                </c:pt>
                <c:pt idx="16">
                  <c:v>158936.91666666669</c:v>
                </c:pt>
                <c:pt idx="17">
                  <c:v>178444.25</c:v>
                </c:pt>
                <c:pt idx="18">
                  <c:v>194798.66666666669</c:v>
                </c:pt>
                <c:pt idx="19">
                  <c:v>215347.33333333331</c:v>
                </c:pt>
                <c:pt idx="20">
                  <c:v>236412.91666666669</c:v>
                </c:pt>
                <c:pt idx="21">
                  <c:v>257211.41666666669</c:v>
                </c:pt>
                <c:pt idx="22">
                  <c:v>268230.5</c:v>
                </c:pt>
                <c:pt idx="23">
                  <c:v>269834.33333333331</c:v>
                </c:pt>
                <c:pt idx="24">
                  <c:v>268532.66666666663</c:v>
                </c:pt>
                <c:pt idx="25">
                  <c:v>266759.66666666663</c:v>
                </c:pt>
                <c:pt idx="26">
                  <c:v>269527.41666666669</c:v>
                </c:pt>
                <c:pt idx="27">
                  <c:v>274650.91666666669</c:v>
                </c:pt>
                <c:pt idx="28">
                  <c:v>280900.83333333331</c:v>
                </c:pt>
                <c:pt idx="29">
                  <c:v>288009.33333333331</c:v>
                </c:pt>
                <c:pt idx="30">
                  <c:v>292972.5</c:v>
                </c:pt>
                <c:pt idx="31">
                  <c:v>296619</c:v>
                </c:pt>
                <c:pt idx="32">
                  <c:v>303398</c:v>
                </c:pt>
                <c:pt idx="33">
                  <c:v>301789.41666666669</c:v>
                </c:pt>
                <c:pt idx="34">
                  <c:v>297366.91666666669</c:v>
                </c:pt>
                <c:pt idx="35">
                  <c:v>287758.33333333331</c:v>
                </c:pt>
                <c:pt idx="36">
                  <c:v>273460.33333333331</c:v>
                </c:pt>
                <c:pt idx="37">
                  <c:v>261630.5</c:v>
                </c:pt>
                <c:pt idx="38">
                  <c:v>250858.83333333331</c:v>
                </c:pt>
                <c:pt idx="39">
                  <c:v>248381.75</c:v>
                </c:pt>
                <c:pt idx="40">
                  <c:v>244367.66666666669</c:v>
                </c:pt>
              </c:numCache>
            </c:numRef>
          </c:yVal>
          <c:smooth val="0"/>
        </c:ser>
        <c:dLbls>
          <c:showLegendKey val="0"/>
          <c:showVal val="0"/>
          <c:showCatName val="0"/>
          <c:showSerName val="0"/>
          <c:showPercent val="0"/>
          <c:showBubbleSize val="0"/>
        </c:dLbls>
        <c:axId val="271786984"/>
        <c:axId val="271786592"/>
      </c:scatterChart>
      <c:valAx>
        <c:axId val="271786200"/>
        <c:scaling>
          <c:orientation val="minMax"/>
          <c:max val="40"/>
        </c:scaling>
        <c:delete val="0"/>
        <c:axPos val="b"/>
        <c:title>
          <c:tx>
            <c:rich>
              <a:bodyPr/>
              <a:lstStyle/>
              <a:p>
                <a:pPr>
                  <a:defRPr/>
                </a:pPr>
                <a:r>
                  <a:rPr lang="en-US"/>
                  <a:t>Years since baseline</a:t>
                </a:r>
              </a:p>
            </c:rich>
          </c:tx>
          <c:layout/>
          <c:overlay val="0"/>
        </c:title>
        <c:numFmt formatCode="General" sourceLinked="1"/>
        <c:majorTickMark val="out"/>
        <c:minorTickMark val="none"/>
        <c:tickLblPos val="nextTo"/>
        <c:crossAx val="271785416"/>
        <c:crosses val="autoZero"/>
        <c:crossBetween val="midCat"/>
      </c:valAx>
      <c:valAx>
        <c:axId val="271785416"/>
        <c:scaling>
          <c:orientation val="minMax"/>
          <c:max val="350000"/>
        </c:scaling>
        <c:delete val="0"/>
        <c:axPos val="l"/>
        <c:majorGridlines/>
        <c:title>
          <c:tx>
            <c:rich>
              <a:bodyPr rot="-5400000" vert="horz"/>
              <a:lstStyle/>
              <a:p>
                <a:pPr>
                  <a:defRPr/>
                </a:pPr>
                <a:r>
                  <a:rPr lang="en-US"/>
                  <a:t>Oilseed</a:t>
                </a:r>
                <a:r>
                  <a:rPr lang="en-US" baseline="0"/>
                  <a:t> rape a</a:t>
                </a:r>
                <a:r>
                  <a:rPr lang="en-US"/>
                  <a:t>rea in</a:t>
                </a:r>
                <a:r>
                  <a:rPr lang="en-US" baseline="0"/>
                  <a:t> England and Wales</a:t>
                </a:r>
                <a:r>
                  <a:rPr lang="en-US"/>
                  <a:t> (1000 ha)</a:t>
                </a:r>
              </a:p>
            </c:rich>
          </c:tx>
          <c:layout/>
          <c:overlay val="0"/>
        </c:title>
        <c:numFmt formatCode="General" sourceLinked="1"/>
        <c:majorTickMark val="out"/>
        <c:minorTickMark val="none"/>
        <c:tickLblPos val="nextTo"/>
        <c:crossAx val="271786200"/>
        <c:crosses val="autoZero"/>
        <c:crossBetween val="midCat"/>
        <c:dispUnits>
          <c:builtInUnit val="thousands"/>
        </c:dispUnits>
      </c:valAx>
      <c:valAx>
        <c:axId val="271786592"/>
        <c:scaling>
          <c:orientation val="minMax"/>
          <c:max val="320000"/>
          <c:min val="0"/>
        </c:scaling>
        <c:delete val="0"/>
        <c:axPos val="r"/>
        <c:title>
          <c:tx>
            <c:rich>
              <a:bodyPr rot="-5400000" vert="horz"/>
              <a:lstStyle/>
              <a:p>
                <a:pPr>
                  <a:defRPr/>
                </a:pPr>
                <a:r>
                  <a:rPr lang="en-US" baseline="0"/>
                  <a:t>Energy crop area in the UK (1000 ha)</a:t>
                </a:r>
                <a:endParaRPr lang="en-US"/>
              </a:p>
            </c:rich>
          </c:tx>
          <c:layout/>
          <c:overlay val="0"/>
        </c:title>
        <c:numFmt formatCode="General" sourceLinked="1"/>
        <c:majorTickMark val="out"/>
        <c:minorTickMark val="none"/>
        <c:tickLblPos val="nextTo"/>
        <c:crossAx val="271786984"/>
        <c:crosses val="max"/>
        <c:crossBetween val="midCat"/>
        <c:dispUnits>
          <c:builtInUnit val="thousands"/>
        </c:dispUnits>
      </c:valAx>
      <c:valAx>
        <c:axId val="271786984"/>
        <c:scaling>
          <c:orientation val="minMax"/>
        </c:scaling>
        <c:delete val="1"/>
        <c:axPos val="b"/>
        <c:numFmt formatCode="General" sourceLinked="1"/>
        <c:majorTickMark val="out"/>
        <c:minorTickMark val="none"/>
        <c:tickLblPos val="nextTo"/>
        <c:crossAx val="271786592"/>
        <c:crosses val="autoZero"/>
        <c:crossBetween val="midCat"/>
      </c:valAx>
    </c:plotArea>
    <c:legend>
      <c:legendPos val="r"/>
      <c:layout>
        <c:manualLayout>
          <c:xMode val="edge"/>
          <c:yMode val="edge"/>
          <c:x val="0.85314158646835803"/>
          <c:y val="2.6403839930967499E-2"/>
          <c:w val="0.146858413531642"/>
          <c:h val="0.86624557301516303"/>
        </c:manualLayout>
      </c:layout>
      <c:overlay val="0"/>
      <c:txPr>
        <a:bodyPr/>
        <a:lstStyle/>
        <a:p>
          <a:pPr>
            <a:defRPr sz="800"/>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4F7B0-693A-4CDC-B4D2-60101C5A400B}" type="datetimeFigureOut">
              <a:rPr lang="en-GB" smtClean="0"/>
              <a:t>08/12/2015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9F0F5-E3F9-47F4-AC11-479E533C3291}" type="slidenum">
              <a:rPr lang="en-GB" smtClean="0"/>
              <a:t>‹#›</a:t>
            </a:fld>
            <a:endParaRPr lang="en-GB"/>
          </a:p>
        </p:txBody>
      </p:sp>
    </p:spTree>
    <p:extLst>
      <p:ext uri="{BB962C8B-B14F-4D97-AF65-F5344CB8AC3E}">
        <p14:creationId xmlns:p14="http://schemas.microsoft.com/office/powerpoint/2010/main" val="2316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solidFill>
            <a:srgbClr val="FFFFFF"/>
          </a:solidFill>
          <a:ln/>
        </p:spPr>
      </p:sp>
      <p:sp>
        <p:nvSpPr>
          <p:cNvPr id="46082" name="Rectangle 2"/>
          <p:cNvSpPr>
            <a:spLocks noGrp="1" noChangeArrowheads="1"/>
          </p:cNvSpPr>
          <p:nvPr>
            <p:ph type="body" idx="1"/>
          </p:nvPr>
        </p:nvSpPr>
        <p:spPr>
          <a:noFill/>
        </p:spPr>
        <p:txBody>
          <a:bodyPr/>
          <a:lstStyle/>
          <a:p>
            <a:pPr eaLnBrk="1" hangingPunct="1"/>
            <a:r>
              <a:rPr lang="en-US" altLang="en-US" sz="2200" smtClean="0">
                <a:latin typeface="Lucida Grande" charset="0"/>
                <a:sym typeface="Lucida Grande" charset="0"/>
              </a:rPr>
              <a:t>Intensive farming</a:t>
            </a:r>
          </a:p>
        </p:txBody>
      </p:sp>
    </p:spTree>
    <p:extLst>
      <p:ext uri="{BB962C8B-B14F-4D97-AF65-F5344CB8AC3E}">
        <p14:creationId xmlns:p14="http://schemas.microsoft.com/office/powerpoint/2010/main" val="69488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2185" y="2130427"/>
            <a:ext cx="7013448" cy="1470025"/>
          </a:xfrm>
        </p:spPr>
        <p:txBody>
          <a:bodyPr/>
          <a:lstStyle>
            <a:lvl1pPr algn="ctr">
              <a:defRPr sz="4400" b="1"/>
            </a:lvl1pPr>
          </a:lstStyle>
          <a:p>
            <a:r>
              <a:rPr lang="en-GB" smtClean="0"/>
              <a:t>Click to edit Master title style</a:t>
            </a:r>
            <a:endParaRPr lang="en-US"/>
          </a:p>
        </p:txBody>
      </p:sp>
      <p:sp>
        <p:nvSpPr>
          <p:cNvPr id="3" name="Subtitle 2"/>
          <p:cNvSpPr>
            <a:spLocks noGrp="1"/>
          </p:cNvSpPr>
          <p:nvPr>
            <p:ph type="subTitle" idx="1"/>
          </p:nvPr>
        </p:nvSpPr>
        <p:spPr>
          <a:xfrm>
            <a:off x="1778508" y="3886200"/>
            <a:ext cx="6400800" cy="1752600"/>
          </a:xfrm>
        </p:spPr>
        <p:txBody>
          <a:bodyPr/>
          <a:lstStyle>
            <a:lvl1pPr marL="0" indent="0" algn="ctr">
              <a:buNone/>
              <a:defRPr>
                <a:solidFill>
                  <a:schemeClr val="tx1">
                    <a:tint val="75000"/>
                  </a:schemeClr>
                </a:solidFill>
              </a:defRPr>
            </a:lvl1pPr>
            <a:lvl2pPr marL="457090" indent="0" algn="ctr">
              <a:buNone/>
              <a:defRPr>
                <a:solidFill>
                  <a:schemeClr val="tx1">
                    <a:tint val="75000"/>
                  </a:schemeClr>
                </a:solidFill>
              </a:defRPr>
            </a:lvl2pPr>
            <a:lvl3pPr marL="914180" indent="0" algn="ctr">
              <a:buNone/>
              <a:defRPr>
                <a:solidFill>
                  <a:schemeClr val="tx1">
                    <a:tint val="75000"/>
                  </a:schemeClr>
                </a:solidFill>
              </a:defRPr>
            </a:lvl3pPr>
            <a:lvl4pPr marL="1371270" indent="0" algn="ctr">
              <a:buNone/>
              <a:defRPr>
                <a:solidFill>
                  <a:schemeClr val="tx1">
                    <a:tint val="75000"/>
                  </a:schemeClr>
                </a:solidFill>
              </a:defRPr>
            </a:lvl4pPr>
            <a:lvl5pPr marL="1828361" indent="0" algn="ctr">
              <a:buNone/>
              <a:defRPr>
                <a:solidFill>
                  <a:schemeClr val="tx1">
                    <a:tint val="75000"/>
                  </a:schemeClr>
                </a:solidFill>
              </a:defRPr>
            </a:lvl5pPr>
            <a:lvl6pPr marL="2285451" indent="0" algn="ctr">
              <a:buNone/>
              <a:defRPr>
                <a:solidFill>
                  <a:schemeClr val="tx1">
                    <a:tint val="75000"/>
                  </a:schemeClr>
                </a:solidFill>
              </a:defRPr>
            </a:lvl6pPr>
            <a:lvl7pPr marL="2742542" indent="0" algn="ctr">
              <a:buNone/>
              <a:defRPr>
                <a:solidFill>
                  <a:schemeClr val="tx1">
                    <a:tint val="75000"/>
                  </a:schemeClr>
                </a:solidFill>
              </a:defRPr>
            </a:lvl7pPr>
            <a:lvl8pPr marL="3199632" indent="0" algn="ctr">
              <a:buNone/>
              <a:defRPr>
                <a:solidFill>
                  <a:schemeClr val="tx1">
                    <a:tint val="75000"/>
                  </a:schemeClr>
                </a:solidFill>
              </a:defRPr>
            </a:lvl8pPr>
            <a:lvl9pPr marL="3656722"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2E0D95-0E9E-4375-9E23-6DB687A8A0EA}" type="datetimeFigureOut">
              <a:rPr lang="en-US" altLang="en-US"/>
              <a:pPr>
                <a:defRPr/>
              </a:pPr>
              <a:t>12/8/2015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51D10A-BCE4-4DBF-A302-5337A8C01C17}" type="slidenum">
              <a:rPr lang="en-US" altLang="en-US"/>
              <a:pPr>
                <a:defRPr/>
              </a:pPr>
              <a:t>‹#›</a:t>
            </a:fld>
            <a:endParaRPr lang="en-US" altLang="en-US"/>
          </a:p>
        </p:txBody>
      </p:sp>
    </p:spTree>
    <p:extLst>
      <p:ext uri="{BB962C8B-B14F-4D97-AF65-F5344CB8AC3E}">
        <p14:creationId xmlns:p14="http://schemas.microsoft.com/office/powerpoint/2010/main" val="2069491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84C44F-15BB-4A5E-869D-433DEB6DFE28}" type="datetimeFigureOut">
              <a:rPr lang="en-US" altLang="en-US"/>
              <a:pPr>
                <a:defRPr/>
              </a:pPr>
              <a:t>12/8/2015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A2D58B-78F1-4BEB-9E36-E06CE57B3483}" type="slidenum">
              <a:rPr lang="en-US" altLang="en-US"/>
              <a:pPr>
                <a:defRPr/>
              </a:pPr>
              <a:t>‹#›</a:t>
            </a:fld>
            <a:endParaRPr lang="en-US" altLang="en-US"/>
          </a:p>
        </p:txBody>
      </p:sp>
    </p:spTree>
    <p:extLst>
      <p:ext uri="{BB962C8B-B14F-4D97-AF65-F5344CB8AC3E}">
        <p14:creationId xmlns:p14="http://schemas.microsoft.com/office/powerpoint/2010/main" val="26399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9850"/>
            <a:ext cx="2057400" cy="505631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335024" y="1069850"/>
            <a:ext cx="5141976" cy="505631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693E82-8E46-43C2-85BB-DA3B7D2CB306}" type="datetimeFigureOut">
              <a:rPr lang="en-US" altLang="en-US"/>
              <a:pPr>
                <a:defRPr/>
              </a:pPr>
              <a:t>12/8/2015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169A8B-2641-4535-91BF-FC8CC8366767}" type="slidenum">
              <a:rPr lang="en-US" altLang="en-US"/>
              <a:pPr>
                <a:defRPr/>
              </a:pPr>
              <a:t>‹#›</a:t>
            </a:fld>
            <a:endParaRPr lang="en-US" altLang="en-US"/>
          </a:p>
        </p:txBody>
      </p:sp>
    </p:spTree>
    <p:extLst>
      <p:ext uri="{BB962C8B-B14F-4D97-AF65-F5344CB8AC3E}">
        <p14:creationId xmlns:p14="http://schemas.microsoft.com/office/powerpoint/2010/main" val="122087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758850-C639-4892-A400-15E0E2194352}" type="datetimeFigureOut">
              <a:rPr lang="en-US" altLang="en-US"/>
              <a:pPr>
                <a:defRPr/>
              </a:pPr>
              <a:t>12/8/2015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C8051-258B-4068-9901-65B926BD0F3D}" type="slidenum">
              <a:rPr lang="en-US" altLang="en-US"/>
              <a:pPr>
                <a:defRPr/>
              </a:pPr>
              <a:t>‹#›</a:t>
            </a:fld>
            <a:endParaRPr lang="en-US" altLang="en-US"/>
          </a:p>
        </p:txBody>
      </p:sp>
    </p:spTree>
    <p:extLst>
      <p:ext uri="{BB962C8B-B14F-4D97-AF65-F5344CB8AC3E}">
        <p14:creationId xmlns:p14="http://schemas.microsoft.com/office/powerpoint/2010/main" val="3557099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2"/>
            <a:ext cx="7123114"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371599" y="2906714"/>
            <a:ext cx="7123113" cy="1500187"/>
          </a:xfrm>
        </p:spPr>
        <p:txBody>
          <a:bodyPr anchor="b"/>
          <a:lstStyle>
            <a:lvl1pPr marL="0" indent="0">
              <a:buNone/>
              <a:defRPr sz="2000">
                <a:solidFill>
                  <a:schemeClr val="tx1">
                    <a:tint val="75000"/>
                  </a:schemeClr>
                </a:solidFill>
              </a:defRPr>
            </a:lvl1pPr>
            <a:lvl2pPr marL="457090" indent="0">
              <a:buNone/>
              <a:defRPr sz="1800">
                <a:solidFill>
                  <a:schemeClr val="tx1">
                    <a:tint val="75000"/>
                  </a:schemeClr>
                </a:solidFill>
              </a:defRPr>
            </a:lvl2pPr>
            <a:lvl3pPr marL="914180" indent="0">
              <a:buNone/>
              <a:defRPr sz="1600">
                <a:solidFill>
                  <a:schemeClr val="tx1">
                    <a:tint val="75000"/>
                  </a:schemeClr>
                </a:solidFill>
              </a:defRPr>
            </a:lvl3pPr>
            <a:lvl4pPr marL="1371270" indent="0">
              <a:buNone/>
              <a:defRPr sz="1400">
                <a:solidFill>
                  <a:schemeClr val="tx1">
                    <a:tint val="75000"/>
                  </a:schemeClr>
                </a:solidFill>
              </a:defRPr>
            </a:lvl4pPr>
            <a:lvl5pPr marL="1828361" indent="0">
              <a:buNone/>
              <a:defRPr sz="1400">
                <a:solidFill>
                  <a:schemeClr val="tx1">
                    <a:tint val="75000"/>
                  </a:schemeClr>
                </a:solidFill>
              </a:defRPr>
            </a:lvl5pPr>
            <a:lvl6pPr marL="2285451" indent="0">
              <a:buNone/>
              <a:defRPr sz="1400">
                <a:solidFill>
                  <a:schemeClr val="tx1">
                    <a:tint val="75000"/>
                  </a:schemeClr>
                </a:solidFill>
              </a:defRPr>
            </a:lvl6pPr>
            <a:lvl7pPr marL="2742542" indent="0">
              <a:buNone/>
              <a:defRPr sz="1400">
                <a:solidFill>
                  <a:schemeClr val="tx1">
                    <a:tint val="75000"/>
                  </a:schemeClr>
                </a:solidFill>
              </a:defRPr>
            </a:lvl7pPr>
            <a:lvl8pPr marL="3199632" indent="0">
              <a:buNone/>
              <a:defRPr sz="1400">
                <a:solidFill>
                  <a:schemeClr val="tx1">
                    <a:tint val="75000"/>
                  </a:schemeClr>
                </a:solidFill>
              </a:defRPr>
            </a:lvl8pPr>
            <a:lvl9pPr marL="3656722"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80450A-C3E1-4D74-8751-88F496F97D77}" type="datetimeFigureOut">
              <a:rPr lang="en-US" altLang="en-US"/>
              <a:pPr>
                <a:defRPr/>
              </a:pPr>
              <a:t>12/8/2015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AAED7C-DD83-49E9-9DCA-5134B9CF6E86}" type="slidenum">
              <a:rPr lang="en-US" altLang="en-US"/>
              <a:pPr>
                <a:defRPr/>
              </a:pPr>
              <a:t>‹#›</a:t>
            </a:fld>
            <a:endParaRPr lang="en-US" altLang="en-US"/>
          </a:p>
        </p:txBody>
      </p:sp>
    </p:spTree>
    <p:extLst>
      <p:ext uri="{BB962C8B-B14F-4D97-AF65-F5344CB8AC3E}">
        <p14:creationId xmlns:p14="http://schemas.microsoft.com/office/powerpoint/2010/main" val="57129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417320" y="2221994"/>
            <a:ext cx="3528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166360" y="2221994"/>
            <a:ext cx="3528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43F393-93FB-44FD-8BE6-8ECA4A761B8B}" type="datetimeFigureOut">
              <a:rPr lang="en-US" altLang="en-US"/>
              <a:pPr>
                <a:defRPr/>
              </a:pPr>
              <a:t>12/8/2015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7A43F5-FDCE-410E-99D7-8ADFB339145F}" type="slidenum">
              <a:rPr lang="en-US" altLang="en-US"/>
              <a:pPr>
                <a:defRPr/>
              </a:pPr>
              <a:t>‹#›</a:t>
            </a:fld>
            <a:endParaRPr lang="en-US" altLang="en-US"/>
          </a:p>
        </p:txBody>
      </p:sp>
    </p:spTree>
    <p:extLst>
      <p:ext uri="{BB962C8B-B14F-4D97-AF65-F5344CB8AC3E}">
        <p14:creationId xmlns:p14="http://schemas.microsoft.com/office/powerpoint/2010/main" val="210970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7320" y="2193481"/>
            <a:ext cx="3528000"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417320" y="2871216"/>
            <a:ext cx="3528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5157089" y="2193798"/>
            <a:ext cx="3528000"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157089" y="2871215"/>
            <a:ext cx="3528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D16C2B-E79A-4E5B-81FA-954C11668014}" type="datetimeFigureOut">
              <a:rPr lang="en-US" altLang="en-US"/>
              <a:pPr>
                <a:defRPr/>
              </a:pPr>
              <a:t>12/8/2015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58F61E-F2C8-45A0-B205-889D90D388D7}" type="slidenum">
              <a:rPr lang="en-US" altLang="en-US"/>
              <a:pPr>
                <a:defRPr/>
              </a:pPr>
              <a:t>‹#›</a:t>
            </a:fld>
            <a:endParaRPr lang="en-US" altLang="en-US"/>
          </a:p>
        </p:txBody>
      </p:sp>
    </p:spTree>
    <p:extLst>
      <p:ext uri="{BB962C8B-B14F-4D97-AF65-F5344CB8AC3E}">
        <p14:creationId xmlns:p14="http://schemas.microsoft.com/office/powerpoint/2010/main" val="160464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51DCF2-9207-4868-A700-D9FCD3FF89A3}" type="datetimeFigureOut">
              <a:rPr lang="en-US" altLang="en-US"/>
              <a:pPr>
                <a:defRPr/>
              </a:pPr>
              <a:t>12/8/2015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328194-C83C-49FF-8A8C-56EBB1C2824D}" type="slidenum">
              <a:rPr lang="en-US" altLang="en-US"/>
              <a:pPr>
                <a:defRPr/>
              </a:pPr>
              <a:t>‹#›</a:t>
            </a:fld>
            <a:endParaRPr lang="en-US" altLang="en-US"/>
          </a:p>
        </p:txBody>
      </p:sp>
    </p:spTree>
    <p:extLst>
      <p:ext uri="{BB962C8B-B14F-4D97-AF65-F5344CB8AC3E}">
        <p14:creationId xmlns:p14="http://schemas.microsoft.com/office/powerpoint/2010/main" val="3412833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471A0F-626E-41CD-897E-23D6EAD628E6}" type="datetimeFigureOut">
              <a:rPr lang="en-US" altLang="en-US"/>
              <a:pPr>
                <a:defRPr/>
              </a:pPr>
              <a:t>12/8/2015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933AF2-85D8-4824-A3D2-63FBC75FE20D}" type="slidenum">
              <a:rPr lang="en-US" altLang="en-US"/>
              <a:pPr>
                <a:defRPr/>
              </a:pPr>
              <a:t>‹#›</a:t>
            </a:fld>
            <a:endParaRPr lang="en-US" altLang="en-US"/>
          </a:p>
        </p:txBody>
      </p:sp>
    </p:spTree>
    <p:extLst>
      <p:ext uri="{BB962C8B-B14F-4D97-AF65-F5344CB8AC3E}">
        <p14:creationId xmlns:p14="http://schemas.microsoft.com/office/powerpoint/2010/main" val="26999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1" y="1069848"/>
            <a:ext cx="3008313" cy="110515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636008" y="1069850"/>
            <a:ext cx="4050792" cy="5056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1508761" y="2203706"/>
            <a:ext cx="3008313" cy="3922459"/>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GB"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D6CAA2-EC84-403A-B093-19D49C33E354}" type="datetimeFigureOut">
              <a:rPr lang="en-US" altLang="en-US"/>
              <a:pPr>
                <a:defRPr/>
              </a:pPr>
              <a:t>12/8/2015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1A919-1463-43AB-8A5C-122D940C1711}" type="slidenum">
              <a:rPr lang="en-US" altLang="en-US"/>
              <a:pPr>
                <a:defRPr/>
              </a:pPr>
              <a:t>‹#›</a:t>
            </a:fld>
            <a:endParaRPr lang="en-US" altLang="en-US"/>
          </a:p>
        </p:txBody>
      </p:sp>
    </p:spTree>
    <p:extLst>
      <p:ext uri="{BB962C8B-B14F-4D97-AF65-F5344CB8AC3E}">
        <p14:creationId xmlns:p14="http://schemas.microsoft.com/office/powerpoint/2010/main" val="324815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944"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468944" y="1179577"/>
            <a:ext cx="5486400" cy="3547999"/>
          </a:xfrm>
        </p:spPr>
        <p:txBody>
          <a:bodyPr rtlCol="0">
            <a:normAutofit/>
          </a:bodyPr>
          <a:lstStyle>
            <a:lvl1pPr marL="0" indent="0">
              <a:buNone/>
              <a:defRPr sz="3200"/>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2468944" y="5367338"/>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08FD3C-4CE3-415A-BA75-C464B6D4D77C}" type="datetimeFigureOut">
              <a:rPr lang="en-US" altLang="en-US"/>
              <a:pPr>
                <a:defRPr/>
              </a:pPr>
              <a:t>12/8/2015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6097FF-EE45-40BD-8C78-34693E7AB977}" type="slidenum">
              <a:rPr lang="en-US" altLang="en-US"/>
              <a:pPr>
                <a:defRPr/>
              </a:pPr>
              <a:t>‹#›</a:t>
            </a:fld>
            <a:endParaRPr lang="en-US" altLang="en-US"/>
          </a:p>
        </p:txBody>
      </p:sp>
    </p:spTree>
    <p:extLst>
      <p:ext uri="{BB962C8B-B14F-4D97-AF65-F5344CB8AC3E}">
        <p14:creationId xmlns:p14="http://schemas.microsoft.com/office/powerpoint/2010/main" val="43106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17638" y="977900"/>
            <a:ext cx="7269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10" rIns="91418" bIns="45710" numCol="1" anchor="ctr" anchorCtr="0" compatLnSpc="1">
            <a:prstTxWarp prst="textNoShape">
              <a:avLst/>
            </a:prstTxWarp>
          </a:bodyPr>
          <a:lstStyle/>
          <a:p>
            <a:pPr lvl="0"/>
            <a:r>
              <a:rPr lang="en-GB"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1417638" y="2166940"/>
            <a:ext cx="72691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10" rIns="91418" bIns="4571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endParaRPr lang="en-US" alt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18" tIns="45710" rIns="91418" bIns="45710" numCol="1" anchor="ctr" anchorCtr="0" compatLnSpc="1">
            <a:prstTxWarp prst="textNoShape">
              <a:avLst/>
            </a:prstTxWarp>
          </a:bodyPr>
          <a:lstStyle>
            <a:lvl1pPr>
              <a:defRPr sz="1200">
                <a:solidFill>
                  <a:srgbClr val="898989"/>
                </a:solidFill>
              </a:defRPr>
            </a:lvl1pPr>
          </a:lstStyle>
          <a:p>
            <a:pPr>
              <a:defRPr/>
            </a:pPr>
            <a:fld id="{175155DF-3416-49E8-A913-3F67F3B1E1AF}" type="datetimeFigureOut">
              <a:rPr lang="en-US" altLang="en-US"/>
              <a:pPr>
                <a:defRPr/>
              </a:pPr>
              <a:t>12/8/2015</a:t>
            </a:fld>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18" tIns="45710" rIns="91418" bIns="4571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18" tIns="45710" rIns="91418" bIns="45710" numCol="1" anchor="ctr" anchorCtr="0" compatLnSpc="1">
            <a:prstTxWarp prst="textNoShape">
              <a:avLst/>
            </a:prstTxWarp>
          </a:bodyPr>
          <a:lstStyle>
            <a:lvl1pPr algn="r">
              <a:defRPr sz="1200">
                <a:solidFill>
                  <a:srgbClr val="898989"/>
                </a:solidFill>
              </a:defRPr>
            </a:lvl1pPr>
          </a:lstStyle>
          <a:p>
            <a:pPr>
              <a:defRPr/>
            </a:pPr>
            <a:fld id="{EC317C73-C57C-4E73-8B53-B26652E830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090" rtl="0" eaLnBrk="0" fontAlgn="base" hangingPunct="0">
        <a:spcBef>
          <a:spcPct val="0"/>
        </a:spcBef>
        <a:spcAft>
          <a:spcPct val="0"/>
        </a:spcAft>
        <a:defRPr sz="2800" b="1" kern="1200">
          <a:solidFill>
            <a:schemeClr val="tx1"/>
          </a:solidFill>
          <a:latin typeface="+mj-lt"/>
          <a:ea typeface="MS PGothic" pitchFamily="34" charset="-128"/>
          <a:cs typeface="+mj-cs"/>
        </a:defRPr>
      </a:lvl1pPr>
      <a:lvl2pPr algn="l" defTabSz="457090" rtl="0" eaLnBrk="0" fontAlgn="base" hangingPunct="0">
        <a:spcBef>
          <a:spcPct val="0"/>
        </a:spcBef>
        <a:spcAft>
          <a:spcPct val="0"/>
        </a:spcAft>
        <a:defRPr sz="3600">
          <a:solidFill>
            <a:schemeClr val="tx1"/>
          </a:solidFill>
          <a:latin typeface="Calibri" pitchFamily="34" charset="0"/>
          <a:ea typeface="MS PGothic" pitchFamily="34" charset="-128"/>
        </a:defRPr>
      </a:lvl2pPr>
      <a:lvl3pPr algn="l" defTabSz="457090" rtl="0" eaLnBrk="0" fontAlgn="base" hangingPunct="0">
        <a:spcBef>
          <a:spcPct val="0"/>
        </a:spcBef>
        <a:spcAft>
          <a:spcPct val="0"/>
        </a:spcAft>
        <a:defRPr sz="3600">
          <a:solidFill>
            <a:schemeClr val="tx1"/>
          </a:solidFill>
          <a:latin typeface="Calibri" pitchFamily="34" charset="0"/>
          <a:ea typeface="MS PGothic" pitchFamily="34" charset="-128"/>
        </a:defRPr>
      </a:lvl3pPr>
      <a:lvl4pPr algn="l" defTabSz="457090" rtl="0" eaLnBrk="0" fontAlgn="base" hangingPunct="0">
        <a:spcBef>
          <a:spcPct val="0"/>
        </a:spcBef>
        <a:spcAft>
          <a:spcPct val="0"/>
        </a:spcAft>
        <a:defRPr sz="3600">
          <a:solidFill>
            <a:schemeClr val="tx1"/>
          </a:solidFill>
          <a:latin typeface="Calibri" pitchFamily="34" charset="0"/>
          <a:ea typeface="MS PGothic" pitchFamily="34" charset="-128"/>
        </a:defRPr>
      </a:lvl4pPr>
      <a:lvl5pPr algn="l" defTabSz="457090" rtl="0" eaLnBrk="0" fontAlgn="base" hangingPunct="0">
        <a:spcBef>
          <a:spcPct val="0"/>
        </a:spcBef>
        <a:spcAft>
          <a:spcPct val="0"/>
        </a:spcAft>
        <a:defRPr sz="3600">
          <a:solidFill>
            <a:schemeClr val="tx1"/>
          </a:solidFill>
          <a:latin typeface="Calibri" pitchFamily="34" charset="0"/>
          <a:ea typeface="MS PGothic" pitchFamily="34" charset="-128"/>
        </a:defRPr>
      </a:lvl5pPr>
      <a:lvl6pPr marL="457090" algn="ctr" defTabSz="457090" rtl="0" fontAlgn="base">
        <a:spcBef>
          <a:spcPct val="0"/>
        </a:spcBef>
        <a:spcAft>
          <a:spcPct val="0"/>
        </a:spcAft>
        <a:defRPr sz="4400">
          <a:solidFill>
            <a:schemeClr val="tx1"/>
          </a:solidFill>
          <a:latin typeface="Calibri" pitchFamily="34" charset="0"/>
          <a:ea typeface="MS PGothic" pitchFamily="34" charset="-128"/>
        </a:defRPr>
      </a:lvl6pPr>
      <a:lvl7pPr marL="914180" algn="ctr" defTabSz="457090" rtl="0" fontAlgn="base">
        <a:spcBef>
          <a:spcPct val="0"/>
        </a:spcBef>
        <a:spcAft>
          <a:spcPct val="0"/>
        </a:spcAft>
        <a:defRPr sz="4400">
          <a:solidFill>
            <a:schemeClr val="tx1"/>
          </a:solidFill>
          <a:latin typeface="Calibri" pitchFamily="34" charset="0"/>
          <a:ea typeface="MS PGothic" pitchFamily="34" charset="-128"/>
        </a:defRPr>
      </a:lvl7pPr>
      <a:lvl8pPr marL="1371270" algn="ctr" defTabSz="457090" rtl="0" fontAlgn="base">
        <a:spcBef>
          <a:spcPct val="0"/>
        </a:spcBef>
        <a:spcAft>
          <a:spcPct val="0"/>
        </a:spcAft>
        <a:defRPr sz="4400">
          <a:solidFill>
            <a:schemeClr val="tx1"/>
          </a:solidFill>
          <a:latin typeface="Calibri" pitchFamily="34" charset="0"/>
          <a:ea typeface="MS PGothic" pitchFamily="34" charset="-128"/>
        </a:defRPr>
      </a:lvl8pPr>
      <a:lvl9pPr marL="1828361" algn="ctr" defTabSz="45709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818" indent="-342818" algn="l" defTabSz="457090" rtl="0" eaLnBrk="0" fontAlgn="base" hangingPunct="0">
        <a:spcBef>
          <a:spcPct val="20000"/>
        </a:spcBef>
        <a:spcAft>
          <a:spcPct val="0"/>
        </a:spcAft>
        <a:buFont typeface="Arial" charset="0"/>
        <a:buChar char="•"/>
        <a:defRPr sz="2600" kern="1200">
          <a:solidFill>
            <a:schemeClr val="tx1"/>
          </a:solidFill>
          <a:latin typeface="+mn-lt"/>
          <a:ea typeface="MS PGothic" pitchFamily="34" charset="-128"/>
          <a:cs typeface="+mn-cs"/>
        </a:defRPr>
      </a:lvl1pPr>
      <a:lvl2pPr marL="742772" indent="-285681" algn="l" defTabSz="45709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2pPr>
      <a:lvl3pPr marL="1142726" indent="-228545" algn="l" defTabSz="45709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3pPr>
      <a:lvl4pPr marL="1599816" indent="-228545" algn="l" defTabSz="45709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6906" indent="-228545" algn="l" defTabSz="45709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3996" indent="-228545" algn="l" defTabSz="457090" rtl="0" eaLnBrk="1" latinLnBrk="0" hangingPunct="1">
        <a:spcBef>
          <a:spcPct val="20000"/>
        </a:spcBef>
        <a:buFont typeface="Arial"/>
        <a:buChar char="•"/>
        <a:defRPr sz="2000" kern="1200">
          <a:solidFill>
            <a:schemeClr val="tx1"/>
          </a:solidFill>
          <a:latin typeface="+mn-lt"/>
          <a:ea typeface="+mn-ea"/>
          <a:cs typeface="+mn-cs"/>
        </a:defRPr>
      </a:lvl6pPr>
      <a:lvl7pPr marL="2971086" indent="-228545" algn="l" defTabSz="457090" rtl="0" eaLnBrk="1" latinLnBrk="0" hangingPunct="1">
        <a:spcBef>
          <a:spcPct val="20000"/>
        </a:spcBef>
        <a:buFont typeface="Arial"/>
        <a:buChar char="•"/>
        <a:defRPr sz="2000" kern="1200">
          <a:solidFill>
            <a:schemeClr val="tx1"/>
          </a:solidFill>
          <a:latin typeface="+mn-lt"/>
          <a:ea typeface="+mn-ea"/>
          <a:cs typeface="+mn-cs"/>
        </a:defRPr>
      </a:lvl7pPr>
      <a:lvl8pPr marL="3428178" indent="-228545" algn="l" defTabSz="457090" rtl="0" eaLnBrk="1" latinLnBrk="0" hangingPunct="1">
        <a:spcBef>
          <a:spcPct val="20000"/>
        </a:spcBef>
        <a:buFont typeface="Arial"/>
        <a:buChar char="•"/>
        <a:defRPr sz="2000" kern="1200">
          <a:solidFill>
            <a:schemeClr val="tx1"/>
          </a:solidFill>
          <a:latin typeface="+mn-lt"/>
          <a:ea typeface="+mn-ea"/>
          <a:cs typeface="+mn-cs"/>
        </a:defRPr>
      </a:lvl8pPr>
      <a:lvl9pPr marL="3885268" indent="-228545" algn="l" defTabSz="4570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80" algn="l" defTabSz="457090" rtl="0" eaLnBrk="1" latinLnBrk="0" hangingPunct="1">
        <a:defRPr sz="1800" kern="1200">
          <a:solidFill>
            <a:schemeClr val="tx1"/>
          </a:solidFill>
          <a:latin typeface="+mn-lt"/>
          <a:ea typeface="+mn-ea"/>
          <a:cs typeface="+mn-cs"/>
        </a:defRPr>
      </a:lvl3pPr>
      <a:lvl4pPr marL="1371270" algn="l" defTabSz="457090" rtl="0" eaLnBrk="1" latinLnBrk="0" hangingPunct="1">
        <a:defRPr sz="1800" kern="1200">
          <a:solidFill>
            <a:schemeClr val="tx1"/>
          </a:solidFill>
          <a:latin typeface="+mn-lt"/>
          <a:ea typeface="+mn-ea"/>
          <a:cs typeface="+mn-cs"/>
        </a:defRPr>
      </a:lvl4pPr>
      <a:lvl5pPr marL="1828361" algn="l" defTabSz="457090" rtl="0" eaLnBrk="1" latinLnBrk="0" hangingPunct="1">
        <a:defRPr sz="1800" kern="1200">
          <a:solidFill>
            <a:schemeClr val="tx1"/>
          </a:solidFill>
          <a:latin typeface="+mn-lt"/>
          <a:ea typeface="+mn-ea"/>
          <a:cs typeface="+mn-cs"/>
        </a:defRPr>
      </a:lvl5pPr>
      <a:lvl6pPr marL="2285451" algn="l" defTabSz="457090" rtl="0" eaLnBrk="1" latinLnBrk="0" hangingPunct="1">
        <a:defRPr sz="1800" kern="1200">
          <a:solidFill>
            <a:schemeClr val="tx1"/>
          </a:solidFill>
          <a:latin typeface="+mn-lt"/>
          <a:ea typeface="+mn-ea"/>
          <a:cs typeface="+mn-cs"/>
        </a:defRPr>
      </a:lvl6pPr>
      <a:lvl7pPr marL="2742542" algn="l" defTabSz="457090" rtl="0" eaLnBrk="1" latinLnBrk="0" hangingPunct="1">
        <a:defRPr sz="1800" kern="1200">
          <a:solidFill>
            <a:schemeClr val="tx1"/>
          </a:solidFill>
          <a:latin typeface="+mn-lt"/>
          <a:ea typeface="+mn-ea"/>
          <a:cs typeface="+mn-cs"/>
        </a:defRPr>
      </a:lvl7pPr>
      <a:lvl8pPr marL="3199632" algn="l" defTabSz="457090" rtl="0" eaLnBrk="1" latinLnBrk="0" hangingPunct="1">
        <a:defRPr sz="1800" kern="1200">
          <a:solidFill>
            <a:schemeClr val="tx1"/>
          </a:solidFill>
          <a:latin typeface="+mn-lt"/>
          <a:ea typeface="+mn-ea"/>
          <a:cs typeface="+mn-cs"/>
        </a:defRPr>
      </a:lvl8pPr>
      <a:lvl9pPr marL="3656722" algn="l" defTabSz="4570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bd.int/" TargetMode="Externa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luc4c.eu/" TargetMode="Externa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bd.int/" TargetMode="Externa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luc4c.eu/"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2185" y="2562812"/>
            <a:ext cx="7013448" cy="1470025"/>
          </a:xfrm>
        </p:spPr>
        <p:txBody>
          <a:bodyPr/>
          <a:lstStyle/>
          <a:p>
            <a:r>
              <a:rPr lang="en-GB" sz="3200" dirty="0"/>
              <a:t>Synergies and Trade-Offs in Land-Based Climate Mitigation and Biodiversity</a:t>
            </a:r>
          </a:p>
        </p:txBody>
      </p:sp>
      <p:sp>
        <p:nvSpPr>
          <p:cNvPr id="5" name="Subtitle 4"/>
          <p:cNvSpPr>
            <a:spLocks noGrp="1"/>
          </p:cNvSpPr>
          <p:nvPr>
            <p:ph type="subTitle" idx="1"/>
          </p:nvPr>
        </p:nvSpPr>
        <p:spPr>
          <a:xfrm>
            <a:off x="1778508" y="4727944"/>
            <a:ext cx="6400800" cy="910856"/>
          </a:xfrm>
        </p:spPr>
        <p:txBody>
          <a:bodyPr/>
          <a:lstStyle/>
          <a:p>
            <a:r>
              <a:rPr lang="en-GB" dirty="0" smtClean="0"/>
              <a:t>COP21, Rio </a:t>
            </a:r>
            <a:r>
              <a:rPr lang="en-GB" dirty="0"/>
              <a:t>Pavilion, 1100 – 1230</a:t>
            </a:r>
          </a:p>
        </p:txBody>
      </p:sp>
      <p:grpSp>
        <p:nvGrpSpPr>
          <p:cNvPr id="8" name="Group 7"/>
          <p:cNvGrpSpPr/>
          <p:nvPr/>
        </p:nvGrpSpPr>
        <p:grpSpPr>
          <a:xfrm>
            <a:off x="1531175" y="1316310"/>
            <a:ext cx="2027188" cy="845635"/>
            <a:chOff x="1531175" y="1127922"/>
            <a:chExt cx="1888522" cy="70557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009997" y="1214367"/>
              <a:ext cx="1409700" cy="619125"/>
            </a:xfrm>
            <a:prstGeom prst="rect">
              <a:avLst/>
            </a:prstGeom>
          </p:spPr>
        </p:pic>
        <p:pic>
          <p:nvPicPr>
            <p:cNvPr id="7" name="Picture 6" descr="Convention on Biological Diversit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1175" y="1127922"/>
              <a:ext cx="494665" cy="618490"/>
            </a:xfrm>
            <a:prstGeom prst="rect">
              <a:avLst/>
            </a:prstGeom>
            <a:noFill/>
            <a:ln>
              <a:noFill/>
            </a:ln>
          </p:spPr>
        </p:pic>
      </p:grpSp>
      <p:pic>
        <p:nvPicPr>
          <p:cNvPr id="9" name="Picture 8" descr="Home">
            <a:hlinkClick r:id="rId5" tooltip="&quot;Home&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9378" y="1424019"/>
            <a:ext cx="1310810" cy="532045"/>
          </a:xfrm>
          <a:prstGeom prst="rect">
            <a:avLst/>
          </a:prstGeom>
          <a:noFill/>
          <a:ln>
            <a:noFill/>
          </a:ln>
        </p:spPr>
      </p:pic>
    </p:spTree>
    <p:extLst>
      <p:ext uri="{BB962C8B-B14F-4D97-AF65-F5344CB8AC3E}">
        <p14:creationId xmlns:p14="http://schemas.microsoft.com/office/powerpoint/2010/main" val="371784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2ED58DD-592A-476A-9610-CE211AFE349A}" type="slidenum">
              <a:rPr lang="en-US" smtClean="0"/>
              <a:pPr>
                <a:defRPr/>
              </a:pPr>
              <a:t>10</a:t>
            </a:fld>
            <a:endParaRPr lang="en-US">
              <a:solidFill>
                <a:schemeClr val="tx1"/>
              </a:solidFill>
              <a:latin typeface="Swis721 ThIt BT" charset="0"/>
            </a:endParaRPr>
          </a:p>
        </p:txBody>
      </p:sp>
      <p:pic>
        <p:nvPicPr>
          <p:cNvPr id="3" name="Sample energy crop selec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656"/>
            <a:ext cx="9144000" cy="6858000"/>
          </a:xfrm>
          <a:prstGeom prst="rect">
            <a:avLst/>
          </a:prstGeom>
        </p:spPr>
      </p:pic>
      <p:sp>
        <p:nvSpPr>
          <p:cNvPr id="4" name="TextBox 3"/>
          <p:cNvSpPr txBox="1"/>
          <p:nvPr/>
        </p:nvSpPr>
        <p:spPr>
          <a:xfrm>
            <a:off x="281236" y="2841840"/>
            <a:ext cx="2088232" cy="1631216"/>
          </a:xfrm>
          <a:prstGeom prst="rect">
            <a:avLst/>
          </a:prstGeom>
          <a:noFill/>
        </p:spPr>
        <p:txBody>
          <a:bodyPr wrap="square" rtlCol="0">
            <a:spAutoFit/>
          </a:bodyPr>
          <a:lstStyle/>
          <a:p>
            <a:r>
              <a:rPr lang="en-GB" sz="2000" dirty="0" smtClean="0">
                <a:solidFill>
                  <a:schemeClr val="bg1"/>
                </a:solidFill>
              </a:rPr>
              <a:t>The </a:t>
            </a:r>
            <a:r>
              <a:rPr lang="en-GB" sz="2000" dirty="0" smtClean="0">
                <a:solidFill>
                  <a:schemeClr val="bg1"/>
                </a:solidFill>
              </a:rPr>
              <a:t>uptake of energy crops (</a:t>
            </a:r>
            <a:r>
              <a:rPr lang="en-GB" sz="2000" dirty="0" err="1" smtClean="0">
                <a:solidFill>
                  <a:schemeClr val="bg1"/>
                </a:solidFill>
              </a:rPr>
              <a:t>miscanthus</a:t>
            </a:r>
            <a:r>
              <a:rPr lang="en-GB" sz="2000" dirty="0" smtClean="0">
                <a:solidFill>
                  <a:schemeClr val="bg1"/>
                </a:solidFill>
              </a:rPr>
              <a:t> and Short Rotation Coppicing)</a:t>
            </a:r>
            <a:endParaRPr lang="en-GB" sz="2000" dirty="0">
              <a:solidFill>
                <a:schemeClr val="bg1"/>
              </a:solidFill>
            </a:endParaRPr>
          </a:p>
        </p:txBody>
      </p:sp>
      <p:sp>
        <p:nvSpPr>
          <p:cNvPr id="5" name="TextBox 4"/>
          <p:cNvSpPr txBox="1"/>
          <p:nvPr/>
        </p:nvSpPr>
        <p:spPr>
          <a:xfrm>
            <a:off x="281236" y="394300"/>
            <a:ext cx="2088232" cy="1938992"/>
          </a:xfrm>
          <a:prstGeom prst="rect">
            <a:avLst/>
          </a:prstGeom>
          <a:noFill/>
        </p:spPr>
        <p:txBody>
          <a:bodyPr wrap="square" rtlCol="0">
            <a:spAutoFit/>
          </a:bodyPr>
          <a:lstStyle/>
          <a:p>
            <a:r>
              <a:rPr lang="en-GB" sz="2400" b="1" dirty="0" smtClean="0">
                <a:solidFill>
                  <a:schemeClr val="bg1"/>
                </a:solidFill>
              </a:rPr>
              <a:t>How quickly are climate mitigation policies adopted?</a:t>
            </a:r>
            <a:endParaRPr lang="en-GB" sz="2400" b="1" dirty="0" smtClean="0">
              <a:solidFill>
                <a:schemeClr val="bg1"/>
              </a:solidFill>
            </a:endParaRPr>
          </a:p>
        </p:txBody>
      </p:sp>
      <p:sp>
        <p:nvSpPr>
          <p:cNvPr id="6" name="TextBox 5"/>
          <p:cNvSpPr txBox="1"/>
          <p:nvPr/>
        </p:nvSpPr>
        <p:spPr>
          <a:xfrm>
            <a:off x="6588224" y="5171708"/>
            <a:ext cx="2488939" cy="1384995"/>
          </a:xfrm>
          <a:prstGeom prst="rect">
            <a:avLst/>
          </a:prstGeom>
          <a:noFill/>
        </p:spPr>
        <p:txBody>
          <a:bodyPr wrap="square" rtlCol="0">
            <a:spAutoFit/>
          </a:bodyPr>
          <a:lstStyle/>
          <a:p>
            <a:pPr lvl="0"/>
            <a:r>
              <a:rPr lang="en-US" sz="1200" dirty="0">
                <a:solidFill>
                  <a:schemeClr val="bg1"/>
                </a:solidFill>
              </a:rPr>
              <a:t>Alexander, P., Moran, D., </a:t>
            </a:r>
            <a:r>
              <a:rPr lang="en-US" sz="1200" dirty="0" err="1">
                <a:solidFill>
                  <a:schemeClr val="bg1"/>
                </a:solidFill>
              </a:rPr>
              <a:t>Rounsevell</a:t>
            </a:r>
            <a:r>
              <a:rPr lang="en-US" sz="1200" dirty="0">
                <a:solidFill>
                  <a:schemeClr val="bg1"/>
                </a:solidFill>
              </a:rPr>
              <a:t>, M.D.A. &amp; Smith, P. (2013). </a:t>
            </a:r>
            <a:r>
              <a:rPr lang="en-GB" sz="1200" dirty="0">
                <a:solidFill>
                  <a:schemeClr val="bg1"/>
                </a:solidFill>
              </a:rPr>
              <a:t>Modelling the perennial energy crop market: the role of spatial diffusion. </a:t>
            </a:r>
            <a:r>
              <a:rPr lang="en-GB" sz="1200" i="1" dirty="0">
                <a:solidFill>
                  <a:schemeClr val="bg1"/>
                </a:solidFill>
              </a:rPr>
              <a:t>Journal of the Royal Society Interface</a:t>
            </a:r>
            <a:r>
              <a:rPr lang="en-GB" sz="1200" dirty="0">
                <a:solidFill>
                  <a:schemeClr val="bg1"/>
                </a:solidFill>
              </a:rPr>
              <a:t>, </a:t>
            </a:r>
            <a:r>
              <a:rPr lang="en-GB" sz="1200" b="1" dirty="0">
                <a:solidFill>
                  <a:schemeClr val="bg1"/>
                </a:solidFill>
              </a:rPr>
              <a:t>10</a:t>
            </a:r>
            <a:r>
              <a:rPr lang="en-GB" sz="1200" dirty="0">
                <a:solidFill>
                  <a:schemeClr val="bg1"/>
                </a:solidFill>
              </a:rPr>
              <a:t>, 20130656 </a:t>
            </a:r>
            <a:r>
              <a:rPr lang="en-GB" sz="1200" dirty="0" err="1">
                <a:solidFill>
                  <a:schemeClr val="bg1"/>
                </a:solidFill>
              </a:rPr>
              <a:t>doi</a:t>
            </a:r>
            <a:r>
              <a:rPr lang="en-GB" sz="1200" dirty="0">
                <a:solidFill>
                  <a:schemeClr val="bg1"/>
                </a:solidFill>
              </a:rPr>
              <a:t>: </a:t>
            </a:r>
            <a:r>
              <a:rPr lang="en-GB" sz="1200" dirty="0" smtClean="0">
                <a:solidFill>
                  <a:schemeClr val="bg1"/>
                </a:solidFill>
              </a:rPr>
              <a:t>10.1098/rsif.2013.0656</a:t>
            </a:r>
            <a:endParaRPr lang="en-GB" sz="1200" dirty="0">
              <a:solidFill>
                <a:schemeClr val="bg1"/>
              </a:solidFill>
            </a:endParaRPr>
          </a:p>
        </p:txBody>
      </p:sp>
    </p:spTree>
    <p:extLst>
      <p:ext uri="{BB962C8B-B14F-4D97-AF65-F5344CB8AC3E}">
        <p14:creationId xmlns:p14="http://schemas.microsoft.com/office/powerpoint/2010/main" val="75363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984688"/>
            <a:ext cx="7576686" cy="47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2400" dirty="0" smtClean="0"/>
              <a:t>Simulation of the uptake of the </a:t>
            </a:r>
            <a:r>
              <a:rPr lang="en-GB" sz="2400" dirty="0" smtClean="0"/>
              <a:t>bioenergy crops </a:t>
            </a:r>
            <a:r>
              <a:rPr lang="en-GB" sz="2400" dirty="0" err="1" smtClean="0"/>
              <a:t>miscanthus</a:t>
            </a:r>
            <a:r>
              <a:rPr lang="en-GB" sz="2400" dirty="0" smtClean="0"/>
              <a:t> and short rotation coppicing</a:t>
            </a:r>
            <a:endParaRPr lang="en-GB" sz="2400" dirty="0"/>
          </a:p>
        </p:txBody>
      </p:sp>
      <p:sp>
        <p:nvSpPr>
          <p:cNvPr id="4" name="TextBox 3"/>
          <p:cNvSpPr txBox="1"/>
          <p:nvPr/>
        </p:nvSpPr>
        <p:spPr>
          <a:xfrm>
            <a:off x="6934199" y="6361453"/>
            <a:ext cx="2190751" cy="400110"/>
          </a:xfrm>
          <a:prstGeom prst="rect">
            <a:avLst/>
          </a:prstGeom>
          <a:noFill/>
        </p:spPr>
        <p:txBody>
          <a:bodyPr wrap="square" rtlCol="0">
            <a:spAutoFit/>
          </a:bodyPr>
          <a:lstStyle/>
          <a:p>
            <a:pPr lvl="0"/>
            <a:r>
              <a:rPr lang="en-US" sz="1000" dirty="0" smtClean="0"/>
              <a:t>Alexander et al. </a:t>
            </a:r>
            <a:r>
              <a:rPr lang="en-US" sz="1000" dirty="0"/>
              <a:t>(2013). </a:t>
            </a:r>
            <a:r>
              <a:rPr lang="en-GB" sz="1000" i="1" dirty="0" smtClean="0"/>
              <a:t>Journal </a:t>
            </a:r>
            <a:r>
              <a:rPr lang="en-GB" sz="1000" i="1" dirty="0"/>
              <a:t>of the Royal Society Interface</a:t>
            </a:r>
            <a:r>
              <a:rPr lang="en-GB" sz="1000" dirty="0"/>
              <a:t>, </a:t>
            </a:r>
            <a:r>
              <a:rPr lang="en-GB" sz="1000" b="1" dirty="0"/>
              <a:t>10</a:t>
            </a:r>
            <a:r>
              <a:rPr lang="en-GB" sz="1000" dirty="0" smtClean="0"/>
              <a:t>, </a:t>
            </a:r>
            <a:r>
              <a:rPr lang="en-GB" sz="1000" dirty="0"/>
              <a:t>20130656 </a:t>
            </a:r>
          </a:p>
        </p:txBody>
      </p:sp>
    </p:spTree>
    <p:extLst>
      <p:ext uri="{BB962C8B-B14F-4D97-AF65-F5344CB8AC3E}">
        <p14:creationId xmlns:p14="http://schemas.microsoft.com/office/powerpoint/2010/main" val="577112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F6333E-665A-4E74-AB33-6657134B7536}" type="slidenum">
              <a:rPr lang="en-US" smtClean="0"/>
              <a:pPr>
                <a:defRPr/>
              </a:pPr>
              <a:t>12</a:t>
            </a:fld>
            <a:endParaRPr lang="en-US" dirty="0">
              <a:solidFill>
                <a:schemeClr val="tx1"/>
              </a:solidFill>
              <a:latin typeface="Swis721 ThIt BT" charset="0"/>
            </a:endParaRPr>
          </a:p>
        </p:txBody>
      </p:sp>
      <p:grpSp>
        <p:nvGrpSpPr>
          <p:cNvPr id="7" name="Group 6"/>
          <p:cNvGrpSpPr/>
          <p:nvPr/>
        </p:nvGrpSpPr>
        <p:grpSpPr>
          <a:xfrm>
            <a:off x="1480171" y="1185463"/>
            <a:ext cx="6900672" cy="4901184"/>
            <a:chOff x="1670304" y="1645920"/>
            <a:chExt cx="5681472" cy="3474720"/>
          </a:xfrm>
        </p:grpSpPr>
        <p:sp>
          <p:nvSpPr>
            <p:cNvPr id="6" name="Rectangle 5"/>
            <p:cNvSpPr/>
            <p:nvPr/>
          </p:nvSpPr>
          <p:spPr>
            <a:xfrm>
              <a:off x="1670304" y="1645920"/>
              <a:ext cx="5681472" cy="347472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5" name="Chart 4"/>
            <p:cNvGraphicFramePr/>
            <p:nvPr>
              <p:extLst/>
            </p:nvPr>
          </p:nvGraphicFramePr>
          <p:xfrm>
            <a:off x="1828800" y="1972945"/>
            <a:ext cx="5486400" cy="2912110"/>
          </p:xfrm>
          <a:graphic>
            <a:graphicData uri="http://schemas.openxmlformats.org/drawingml/2006/chart">
              <c:chart xmlns:c="http://schemas.openxmlformats.org/drawingml/2006/chart" xmlns:r="http://schemas.openxmlformats.org/officeDocument/2006/relationships" r:id="rId2"/>
            </a:graphicData>
          </a:graphic>
        </p:graphicFrame>
      </p:grpSp>
      <p:sp>
        <p:nvSpPr>
          <p:cNvPr id="8" name="TextBox 7"/>
          <p:cNvSpPr txBox="1"/>
          <p:nvPr/>
        </p:nvSpPr>
        <p:spPr>
          <a:xfrm>
            <a:off x="1024128" y="5555361"/>
            <a:ext cx="6900672" cy="1138773"/>
          </a:xfrm>
          <a:prstGeom prst="rect">
            <a:avLst/>
          </a:prstGeom>
          <a:noFill/>
        </p:spPr>
        <p:txBody>
          <a:bodyPr wrap="square" rtlCol="0">
            <a:spAutoFit/>
          </a:bodyPr>
          <a:lstStyle/>
          <a:p>
            <a:r>
              <a:rPr lang="en-GB" i="1" dirty="0" smtClean="0">
                <a:solidFill>
                  <a:schemeClr val="bg1"/>
                </a:solidFill>
              </a:rPr>
              <a:t>Time lags in adaptation - historic </a:t>
            </a:r>
            <a:r>
              <a:rPr lang="en-GB" i="1" dirty="0">
                <a:solidFill>
                  <a:schemeClr val="bg1"/>
                </a:solidFill>
              </a:rPr>
              <a:t>oilseed rape data for England and </a:t>
            </a:r>
            <a:r>
              <a:rPr lang="en-GB" i="1" dirty="0" smtClean="0">
                <a:solidFill>
                  <a:schemeClr val="bg1"/>
                </a:solidFill>
              </a:rPr>
              <a:t>Wales, </a:t>
            </a:r>
            <a:r>
              <a:rPr lang="en-GB" i="1" dirty="0">
                <a:solidFill>
                  <a:schemeClr val="bg1"/>
                </a:solidFill>
              </a:rPr>
              <a:t>against a baseline year of 1966, and mean modelled perennial energy crop areas, using a baseline year of </a:t>
            </a:r>
            <a:r>
              <a:rPr lang="en-GB" i="1" dirty="0" smtClean="0">
                <a:solidFill>
                  <a:schemeClr val="bg1"/>
                </a:solidFill>
              </a:rPr>
              <a:t>2010</a:t>
            </a:r>
          </a:p>
          <a:p>
            <a:r>
              <a:rPr lang="en-GB" sz="1400" i="1" dirty="0" smtClean="0">
                <a:solidFill>
                  <a:schemeClr val="bg1"/>
                </a:solidFill>
              </a:rPr>
              <a:t>(Source: Peter Alexander, SRUC, Edinburgh)</a:t>
            </a:r>
            <a:endParaRPr lang="en-GB" sz="1400" dirty="0">
              <a:solidFill>
                <a:schemeClr val="bg1"/>
              </a:solidFill>
            </a:endParaRPr>
          </a:p>
        </p:txBody>
      </p:sp>
      <p:sp>
        <p:nvSpPr>
          <p:cNvPr id="9" name="TextBox 8"/>
          <p:cNvSpPr txBox="1"/>
          <p:nvPr/>
        </p:nvSpPr>
        <p:spPr>
          <a:xfrm>
            <a:off x="1403425" y="6255099"/>
            <a:ext cx="6961568" cy="461665"/>
          </a:xfrm>
          <a:prstGeom prst="rect">
            <a:avLst/>
          </a:prstGeom>
          <a:noFill/>
        </p:spPr>
        <p:txBody>
          <a:bodyPr wrap="square" rtlCol="0">
            <a:spAutoFit/>
          </a:bodyPr>
          <a:lstStyle/>
          <a:p>
            <a:pPr lvl="0"/>
            <a:r>
              <a:rPr lang="en-US" sz="1200" dirty="0"/>
              <a:t>Alexander, P., Moran, D., </a:t>
            </a:r>
            <a:r>
              <a:rPr lang="en-US" sz="1200" dirty="0" err="1"/>
              <a:t>Rounsevell</a:t>
            </a:r>
            <a:r>
              <a:rPr lang="en-US" sz="1200" dirty="0"/>
              <a:t>, M.D.A. &amp; Smith, P. (2013). </a:t>
            </a:r>
            <a:r>
              <a:rPr lang="en-GB" sz="1200" dirty="0"/>
              <a:t>Modelling the perennial energy crop market: the role of spatial diffusion. </a:t>
            </a:r>
            <a:r>
              <a:rPr lang="en-GB" sz="1200" i="1" dirty="0"/>
              <a:t>Journal of the Royal Society Interface</a:t>
            </a:r>
            <a:r>
              <a:rPr lang="en-GB" sz="1200" dirty="0"/>
              <a:t>, </a:t>
            </a:r>
            <a:r>
              <a:rPr lang="en-GB" sz="1200" b="1" dirty="0"/>
              <a:t>10</a:t>
            </a:r>
            <a:r>
              <a:rPr lang="en-GB" sz="1200" dirty="0"/>
              <a:t>, 20130656 </a:t>
            </a:r>
            <a:r>
              <a:rPr lang="en-GB" sz="1200" dirty="0" err="1"/>
              <a:t>doi</a:t>
            </a:r>
            <a:r>
              <a:rPr lang="en-GB" sz="1200" dirty="0"/>
              <a:t>: </a:t>
            </a:r>
            <a:r>
              <a:rPr lang="en-GB" sz="1200" dirty="0" smtClean="0"/>
              <a:t>10.1098/rsif.2013.0656</a:t>
            </a:r>
            <a:endParaRPr lang="en-GB" sz="1200" dirty="0"/>
          </a:p>
        </p:txBody>
      </p:sp>
    </p:spTree>
    <p:extLst>
      <p:ext uri="{BB962C8B-B14F-4D97-AF65-F5344CB8AC3E}">
        <p14:creationId xmlns:p14="http://schemas.microsoft.com/office/powerpoint/2010/main" val="423841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45" y="-1"/>
            <a:ext cx="5743337" cy="4281162"/>
          </a:xfrm>
          <a:prstGeom prst="rect">
            <a:avLst/>
          </a:prstGeom>
        </p:spPr>
      </p:pic>
      <p:pic>
        <p:nvPicPr>
          <p:cNvPr id="3" name="Picture 2"/>
          <p:cNvPicPr>
            <a:picLocks noChangeAspect="1"/>
          </p:cNvPicPr>
          <p:nvPr/>
        </p:nvPicPr>
        <p:blipFill>
          <a:blip r:embed="rId3"/>
          <a:stretch>
            <a:fillRect/>
          </a:stretch>
        </p:blipFill>
        <p:spPr>
          <a:xfrm>
            <a:off x="-2484" y="4274249"/>
            <a:ext cx="8570613" cy="576064"/>
          </a:xfrm>
          <a:prstGeom prst="rect">
            <a:avLst/>
          </a:prstGeom>
        </p:spPr>
      </p:pic>
      <p:pic>
        <p:nvPicPr>
          <p:cNvPr id="4" name="Picture 3"/>
          <p:cNvPicPr>
            <a:picLocks noChangeAspect="1"/>
          </p:cNvPicPr>
          <p:nvPr/>
        </p:nvPicPr>
        <p:blipFill>
          <a:blip r:embed="rId4"/>
          <a:stretch>
            <a:fillRect/>
          </a:stretch>
        </p:blipFill>
        <p:spPr>
          <a:xfrm>
            <a:off x="3350" y="4848376"/>
            <a:ext cx="9140650" cy="1857922"/>
          </a:xfrm>
          <a:prstGeom prst="rect">
            <a:avLst/>
          </a:prstGeom>
        </p:spPr>
      </p:pic>
      <p:pic>
        <p:nvPicPr>
          <p:cNvPr id="5" name="Picture 4"/>
          <p:cNvPicPr>
            <a:picLocks noChangeAspect="1"/>
          </p:cNvPicPr>
          <p:nvPr/>
        </p:nvPicPr>
        <p:blipFill rotWithShape="1">
          <a:blip r:embed="rId5"/>
          <a:srcRect l="25095" r="23989" b="67718"/>
          <a:stretch/>
        </p:blipFill>
        <p:spPr>
          <a:xfrm>
            <a:off x="5734493" y="-2783"/>
            <a:ext cx="3409506" cy="1215354"/>
          </a:xfrm>
          <a:prstGeom prst="rect">
            <a:avLst/>
          </a:prstGeom>
        </p:spPr>
      </p:pic>
      <p:sp>
        <p:nvSpPr>
          <p:cNvPr id="6" name="TextBox 5"/>
          <p:cNvSpPr txBox="1"/>
          <p:nvPr/>
        </p:nvSpPr>
        <p:spPr>
          <a:xfrm>
            <a:off x="5971012" y="2003771"/>
            <a:ext cx="2936467" cy="1200329"/>
          </a:xfrm>
          <a:prstGeom prst="rect">
            <a:avLst/>
          </a:prstGeom>
          <a:noFill/>
        </p:spPr>
        <p:txBody>
          <a:bodyPr wrap="square" rtlCol="0">
            <a:spAutoFit/>
          </a:bodyPr>
          <a:lstStyle/>
          <a:p>
            <a:r>
              <a:rPr lang="en-GB" dirty="0" smtClean="0"/>
              <a:t>BVOC emissions from poplar and willow combine with NOx from combustion to produce ozone</a:t>
            </a:r>
            <a:endParaRPr lang="en-GB" dirty="0"/>
          </a:p>
        </p:txBody>
      </p:sp>
    </p:spTree>
    <p:extLst>
      <p:ext uri="{BB962C8B-B14F-4D97-AF65-F5344CB8AC3E}">
        <p14:creationId xmlns:p14="http://schemas.microsoft.com/office/powerpoint/2010/main" val="186313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635" y="878666"/>
            <a:ext cx="7726362" cy="1143000"/>
          </a:xfrm>
        </p:spPr>
        <p:txBody>
          <a:bodyPr/>
          <a:lstStyle/>
          <a:p>
            <a:r>
              <a:rPr lang="en-GB" dirty="0" smtClean="0"/>
              <a:t>What are the changing drivers of food production?</a:t>
            </a:r>
            <a:endParaRPr lang="en-GB" dirty="0"/>
          </a:p>
        </p:txBody>
      </p:sp>
      <p:pic>
        <p:nvPicPr>
          <p:cNvPr id="5" name="Picture 4"/>
          <p:cNvPicPr>
            <a:picLocks noChangeAspect="1"/>
          </p:cNvPicPr>
          <p:nvPr/>
        </p:nvPicPr>
        <p:blipFill rotWithShape="1">
          <a:blip r:embed="rId2"/>
          <a:srcRect l="17095" t="17983" r="26141" b="7164"/>
          <a:stretch/>
        </p:blipFill>
        <p:spPr>
          <a:xfrm>
            <a:off x="1222134" y="1895862"/>
            <a:ext cx="5374325" cy="4724682"/>
          </a:xfrm>
          <a:prstGeom prst="rect">
            <a:avLst/>
          </a:prstGeom>
        </p:spPr>
      </p:pic>
      <p:sp>
        <p:nvSpPr>
          <p:cNvPr id="6" name="TextBox 5"/>
          <p:cNvSpPr txBox="1"/>
          <p:nvPr/>
        </p:nvSpPr>
        <p:spPr>
          <a:xfrm>
            <a:off x="6882809" y="5195792"/>
            <a:ext cx="2055627" cy="1384995"/>
          </a:xfrm>
          <a:prstGeom prst="rect">
            <a:avLst/>
          </a:prstGeom>
          <a:noFill/>
        </p:spPr>
        <p:txBody>
          <a:bodyPr wrap="square" rtlCol="0">
            <a:spAutoFit/>
          </a:bodyPr>
          <a:lstStyle/>
          <a:p>
            <a:r>
              <a:rPr lang="en-GB" sz="1200" dirty="0" smtClean="0"/>
              <a:t>Alexander</a:t>
            </a:r>
            <a:r>
              <a:rPr lang="en-GB" sz="1200" dirty="0"/>
              <a:t>, </a:t>
            </a:r>
            <a:r>
              <a:rPr lang="en-GB" sz="1200" dirty="0" smtClean="0"/>
              <a:t>et al. </a:t>
            </a:r>
            <a:r>
              <a:rPr lang="en-GB" sz="1200" dirty="0"/>
              <a:t>(2015). Drivers for global agricultural land use change: the nexus of diet, population, yield and bioenergy. Global Environmental Change, 35, 138-147 </a:t>
            </a:r>
          </a:p>
        </p:txBody>
      </p:sp>
      <p:sp>
        <p:nvSpPr>
          <p:cNvPr id="7" name="TextBox 6"/>
          <p:cNvSpPr txBox="1"/>
          <p:nvPr/>
        </p:nvSpPr>
        <p:spPr>
          <a:xfrm>
            <a:off x="6882809" y="2367518"/>
            <a:ext cx="1710020" cy="923330"/>
          </a:xfrm>
          <a:prstGeom prst="rect">
            <a:avLst/>
          </a:prstGeom>
          <a:noFill/>
        </p:spPr>
        <p:txBody>
          <a:bodyPr wrap="none" rtlCol="0">
            <a:spAutoFit/>
          </a:bodyPr>
          <a:lstStyle/>
          <a:p>
            <a:pPr marL="342900" indent="-342900">
              <a:buFont typeface="+mj-lt"/>
              <a:buAutoNum type="arabicPeriod"/>
            </a:pPr>
            <a:r>
              <a:rPr lang="en-GB" dirty="0" smtClean="0"/>
              <a:t>Population</a:t>
            </a:r>
          </a:p>
          <a:p>
            <a:pPr marL="342900" indent="-342900">
              <a:buFont typeface="+mj-lt"/>
              <a:buAutoNum type="arabicPeriod"/>
            </a:pPr>
            <a:r>
              <a:rPr lang="en-GB" dirty="0" smtClean="0"/>
              <a:t>Diet</a:t>
            </a:r>
          </a:p>
          <a:p>
            <a:pPr marL="342900" indent="-342900">
              <a:buFont typeface="+mj-lt"/>
              <a:buAutoNum type="arabicPeriod"/>
            </a:pPr>
            <a:r>
              <a:rPr lang="en-GB" dirty="0" smtClean="0"/>
              <a:t>Yield change</a:t>
            </a:r>
            <a:endParaRPr lang="en-GB" dirty="0"/>
          </a:p>
        </p:txBody>
      </p:sp>
    </p:spTree>
    <p:extLst>
      <p:ext uri="{BB962C8B-B14F-4D97-AF65-F5344CB8AC3E}">
        <p14:creationId xmlns:p14="http://schemas.microsoft.com/office/powerpoint/2010/main" val="182274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much land could become available for climate mitigation &amp; nature? The role of diet …</a:t>
            </a:r>
            <a:endParaRPr lang="en-GB" dirty="0"/>
          </a:p>
        </p:txBody>
      </p:sp>
      <p:pic>
        <p:nvPicPr>
          <p:cNvPr id="5" name="Picture 4"/>
          <p:cNvPicPr>
            <a:picLocks noChangeAspect="1"/>
          </p:cNvPicPr>
          <p:nvPr/>
        </p:nvPicPr>
        <p:blipFill rotWithShape="1">
          <a:blip r:embed="rId2"/>
          <a:srcRect l="1657" t="5000" r="1813" b="32310"/>
          <a:stretch/>
        </p:blipFill>
        <p:spPr>
          <a:xfrm>
            <a:off x="1267327" y="2064014"/>
            <a:ext cx="7781424" cy="3369017"/>
          </a:xfrm>
          <a:prstGeom prst="rect">
            <a:avLst/>
          </a:prstGeom>
        </p:spPr>
      </p:pic>
      <p:sp>
        <p:nvSpPr>
          <p:cNvPr id="6" name="TextBox 5"/>
          <p:cNvSpPr txBox="1"/>
          <p:nvPr/>
        </p:nvSpPr>
        <p:spPr>
          <a:xfrm>
            <a:off x="1298172" y="5401548"/>
            <a:ext cx="7429500" cy="1323439"/>
          </a:xfrm>
          <a:prstGeom prst="rect">
            <a:avLst/>
          </a:prstGeom>
          <a:noFill/>
        </p:spPr>
        <p:txBody>
          <a:bodyPr wrap="square" rtlCol="0">
            <a:spAutoFit/>
          </a:bodyPr>
          <a:lstStyle/>
          <a:p>
            <a:pPr marL="342900" indent="-342900">
              <a:buFont typeface="+mj-lt"/>
              <a:buAutoNum type="arabicPeriod"/>
            </a:pPr>
            <a:r>
              <a:rPr lang="en-GB" sz="1600" dirty="0" smtClean="0"/>
              <a:t>The </a:t>
            </a:r>
            <a:r>
              <a:rPr lang="en-GB" sz="1600" dirty="0"/>
              <a:t>insect and cultured meat scenarios </a:t>
            </a:r>
            <a:r>
              <a:rPr lang="en-GB" sz="1600" dirty="0" smtClean="0"/>
              <a:t>assume the substitution of 50</a:t>
            </a:r>
            <a:r>
              <a:rPr lang="en-GB" sz="1600" dirty="0"/>
              <a:t>% of existing animal product </a:t>
            </a:r>
            <a:r>
              <a:rPr lang="en-GB" sz="1600" dirty="0" smtClean="0"/>
              <a:t>consumption</a:t>
            </a:r>
          </a:p>
          <a:p>
            <a:pPr marL="342900" indent="-342900">
              <a:buFont typeface="+mj-lt"/>
              <a:buAutoNum type="arabicPeriod"/>
            </a:pPr>
            <a:r>
              <a:rPr lang="en-GB" sz="1600" dirty="0" smtClean="0"/>
              <a:t>The national diets scenarios assume the whole world adopts that diet</a:t>
            </a:r>
          </a:p>
          <a:p>
            <a:pPr marL="342900" indent="-342900">
              <a:buFont typeface="+mj-lt"/>
              <a:buAutoNum type="arabicPeriod"/>
            </a:pPr>
            <a:r>
              <a:rPr lang="en-GB" sz="1600" dirty="0" smtClean="0">
                <a:solidFill>
                  <a:srgbClr val="FF0000"/>
                </a:solidFill>
              </a:rPr>
              <a:t>Caveats: a) land area expansion is associated with declining yields (so more area is needed!), and b) no consideration of future technologically-driven yield increases</a:t>
            </a:r>
            <a:endParaRPr lang="en-GB" sz="1600" dirty="0">
              <a:solidFill>
                <a:srgbClr val="FF0000"/>
              </a:solidFill>
            </a:endParaRPr>
          </a:p>
        </p:txBody>
      </p:sp>
    </p:spTree>
    <p:extLst>
      <p:ext uri="{BB962C8B-B14F-4D97-AF65-F5344CB8AC3E}">
        <p14:creationId xmlns:p14="http://schemas.microsoft.com/office/powerpoint/2010/main" val="325466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messages</a:t>
            </a:r>
            <a:endParaRPr lang="en-GB" dirty="0"/>
          </a:p>
        </p:txBody>
      </p:sp>
      <p:sp>
        <p:nvSpPr>
          <p:cNvPr id="4" name="Content Placeholder 3"/>
          <p:cNvSpPr>
            <a:spLocks noGrp="1"/>
          </p:cNvSpPr>
          <p:nvPr>
            <p:ph idx="1"/>
          </p:nvPr>
        </p:nvSpPr>
        <p:spPr/>
        <p:txBody>
          <a:bodyPr/>
          <a:lstStyle/>
          <a:p>
            <a:r>
              <a:rPr lang="en-GB" dirty="0"/>
              <a:t>The environmental impact of land-based mitigation – biodiversity and air quality</a:t>
            </a:r>
          </a:p>
          <a:p>
            <a:r>
              <a:rPr lang="en-GB" dirty="0" smtClean="0"/>
              <a:t>Land use </a:t>
            </a:r>
            <a:r>
              <a:rPr lang="en-GB" dirty="0" err="1" smtClean="0"/>
              <a:t>extensification</a:t>
            </a:r>
            <a:r>
              <a:rPr lang="en-GB" dirty="0" smtClean="0"/>
              <a:t> vs intensification</a:t>
            </a:r>
          </a:p>
          <a:p>
            <a:r>
              <a:rPr lang="en-GB" dirty="0" smtClean="0"/>
              <a:t>Local vs global production and displacement effects</a:t>
            </a:r>
          </a:p>
          <a:p>
            <a:r>
              <a:rPr lang="en-GB" dirty="0"/>
              <a:t>The role of diet in </a:t>
            </a:r>
            <a:r>
              <a:rPr lang="en-GB" dirty="0" smtClean="0"/>
              <a:t>land availability </a:t>
            </a:r>
            <a:r>
              <a:rPr lang="en-GB" dirty="0"/>
              <a:t>for climate </a:t>
            </a:r>
            <a:r>
              <a:rPr lang="en-GB" dirty="0" smtClean="0"/>
              <a:t>mitigation and nature</a:t>
            </a:r>
            <a:endParaRPr lang="en-GB" dirty="0"/>
          </a:p>
          <a:p>
            <a:r>
              <a:rPr lang="en-GB" dirty="0" smtClean="0"/>
              <a:t>Time-lags in the uptake of land-based mitigation</a:t>
            </a:r>
          </a:p>
        </p:txBody>
      </p:sp>
    </p:spTree>
    <p:extLst>
      <p:ext uri="{BB962C8B-B14F-4D97-AF65-F5344CB8AC3E}">
        <p14:creationId xmlns:p14="http://schemas.microsoft.com/office/powerpoint/2010/main" val="3120118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87567140_Flavio Takemoto [800].jpg"/>
          <p:cNvPicPr>
            <a:picLocks noChangeAspect="1"/>
          </p:cNvPicPr>
          <p:nvPr/>
        </p:nvPicPr>
        <p:blipFill>
          <a:blip r:embed="rId2">
            <a:extLst>
              <a:ext uri="{28A0092B-C50C-407E-A947-70E740481C1C}">
                <a14:useLocalDpi xmlns:a14="http://schemas.microsoft.com/office/drawing/2010/main" val="0"/>
              </a:ext>
            </a:extLst>
          </a:blip>
          <a:srcRect b="18983"/>
          <a:stretch>
            <a:fillRect/>
          </a:stretch>
        </p:blipFill>
        <p:spPr bwMode="auto">
          <a:xfrm>
            <a:off x="1058778" y="1008063"/>
            <a:ext cx="8007661" cy="432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89158" y="5738566"/>
            <a:ext cx="3477126" cy="584200"/>
          </a:xfrm>
          <a:prstGeom prst="rect">
            <a:avLst/>
          </a:prstGeom>
          <a:noFill/>
        </p:spPr>
        <p:txBody>
          <a:bodyPr wrap="square">
            <a:spAutoFit/>
          </a:bodyPr>
          <a:lstStyle/>
          <a:p>
            <a:pPr>
              <a:defRPr/>
            </a:pPr>
            <a:r>
              <a:rPr lang="en-GB" sz="3200" dirty="0">
                <a:latin typeface="+mn-lt"/>
              </a:rPr>
              <a:t>Any questions?</a:t>
            </a:r>
          </a:p>
        </p:txBody>
      </p:sp>
    </p:spTree>
    <p:extLst>
      <p:ext uri="{BB962C8B-B14F-4D97-AF65-F5344CB8AC3E}">
        <p14:creationId xmlns:p14="http://schemas.microsoft.com/office/powerpoint/2010/main" val="139790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4" name="Content Placeholder 3"/>
          <p:cNvSpPr>
            <a:spLocks noGrp="1"/>
          </p:cNvSpPr>
          <p:nvPr>
            <p:ph idx="1"/>
          </p:nvPr>
        </p:nvSpPr>
        <p:spPr/>
        <p:txBody>
          <a:bodyPr/>
          <a:lstStyle/>
          <a:p>
            <a:pPr marL="342900" lvl="0" indent="-342900" algn="just">
              <a:lnSpc>
                <a:spcPct val="107000"/>
              </a:lnSpc>
              <a:spcAft>
                <a:spcPts val="0"/>
              </a:spcAft>
              <a:buFont typeface="+mj-lt"/>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How can the negative effects of BECCS on biodiversity be avoided?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What alternative land use futures can support land-based mitigation?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Can consumer patterns (i.e. dietary change) provide more land for land-based mitigation as well as conservation?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Can we create scenarios of future land-use that go beyond the climate change debate?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How can we overcome lags in the uptake of land based mitigation policies (actions on the ground)?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34517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1417638" y="1968474"/>
            <a:ext cx="7269162" cy="3959225"/>
          </a:xfrm>
        </p:spPr>
        <p:txBody>
          <a:bodyPr/>
          <a:lstStyle/>
          <a:p>
            <a:pPr marL="342900" indent="-342900">
              <a:buFont typeface="+mj-lt"/>
              <a:buAutoNum type="arabicPeriod"/>
            </a:pPr>
            <a:r>
              <a:rPr lang="en-GB" sz="2000" dirty="0"/>
              <a:t>Do we have the data to identify the consequences and monitor land-use change from a natural as well as socio-economic systems perspective?</a:t>
            </a:r>
          </a:p>
          <a:p>
            <a:pPr marL="342900" indent="-342900">
              <a:buFont typeface="+mj-lt"/>
              <a:buAutoNum type="arabicPeriod"/>
            </a:pPr>
            <a:r>
              <a:rPr lang="en-GB" sz="2000" dirty="0"/>
              <a:t>How can we embed climate mitigation actions into other sectoral policies (agricultural policy, conservation) – integrated policies for multiple benefits?</a:t>
            </a:r>
          </a:p>
          <a:p>
            <a:pPr marL="742854" lvl="1" indent="-342900">
              <a:buFont typeface="+mj-lt"/>
              <a:buAutoNum type="alphaLcParenR"/>
            </a:pPr>
            <a:r>
              <a:rPr lang="en-GB" sz="1800" dirty="0"/>
              <a:t>Since it is implausible to have UNFCCC and e.g. CBD to negotiate at the same time in the same place (global policy), how can we ensure that when implementing policies locally/regionally, co-benefits are thought through?</a:t>
            </a:r>
          </a:p>
          <a:p>
            <a:pPr marL="342900" indent="-342900">
              <a:buFont typeface="+mj-lt"/>
              <a:buAutoNum type="arabicPeriod"/>
            </a:pPr>
            <a:r>
              <a:rPr lang="en-GB" sz="2000" dirty="0"/>
              <a:t>How can we consider the biophysical climate effects of land based mitigation?</a:t>
            </a:r>
          </a:p>
          <a:p>
            <a:pPr marL="342900" indent="-342900">
              <a:buFont typeface="+mj-lt"/>
              <a:buAutoNum type="arabicPeriod"/>
            </a:pPr>
            <a:r>
              <a:rPr lang="en-GB" sz="2000" dirty="0"/>
              <a:t>How should we address the deterioration in air quality arising from woody bioenergy?	</a:t>
            </a:r>
          </a:p>
          <a:p>
            <a:pPr marL="342900" indent="-342900">
              <a:buFont typeface="+mj-lt"/>
              <a:buAutoNum type="arabicPeriod"/>
            </a:pPr>
            <a:endParaRPr lang="en-GB" sz="1800" dirty="0"/>
          </a:p>
        </p:txBody>
      </p:sp>
    </p:spTree>
    <p:extLst>
      <p:ext uri="{BB962C8B-B14F-4D97-AF65-F5344CB8AC3E}">
        <p14:creationId xmlns:p14="http://schemas.microsoft.com/office/powerpoint/2010/main" val="3914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this session is about …</a:t>
            </a:r>
            <a:endParaRPr lang="en-GB" dirty="0"/>
          </a:p>
        </p:txBody>
      </p:sp>
      <p:sp>
        <p:nvSpPr>
          <p:cNvPr id="4" name="Content Placeholder 3"/>
          <p:cNvSpPr>
            <a:spLocks noGrp="1"/>
          </p:cNvSpPr>
          <p:nvPr>
            <p:ph idx="1"/>
          </p:nvPr>
        </p:nvSpPr>
        <p:spPr>
          <a:xfrm>
            <a:off x="1417638" y="2039351"/>
            <a:ext cx="7269162" cy="3959225"/>
          </a:xfrm>
        </p:spPr>
        <p:txBody>
          <a:bodyPr/>
          <a:lstStyle/>
          <a:p>
            <a:r>
              <a:rPr lang="en-GB" sz="2400" dirty="0" smtClean="0"/>
              <a:t>Land use/cover is </a:t>
            </a:r>
            <a:r>
              <a:rPr lang="en-GB" sz="2400" dirty="0"/>
              <a:t>critical </a:t>
            </a:r>
            <a:r>
              <a:rPr lang="en-GB" sz="2400" dirty="0" smtClean="0"/>
              <a:t>in </a:t>
            </a:r>
            <a:r>
              <a:rPr lang="en-GB" sz="2400" dirty="0"/>
              <a:t>mitigating climate </a:t>
            </a:r>
            <a:r>
              <a:rPr lang="en-GB" sz="2400" dirty="0" smtClean="0"/>
              <a:t>change: </a:t>
            </a:r>
            <a:r>
              <a:rPr lang="en-GB" sz="2400" dirty="0"/>
              <a:t>reforestation, avoided deforestation, bioenergy production and agricultural </a:t>
            </a:r>
            <a:r>
              <a:rPr lang="en-GB" sz="2400" dirty="0" smtClean="0"/>
              <a:t>management</a:t>
            </a:r>
          </a:p>
          <a:p>
            <a:r>
              <a:rPr lang="en-GB" sz="2400" dirty="0" smtClean="0"/>
              <a:t>A </a:t>
            </a:r>
            <a:r>
              <a:rPr lang="en-GB" sz="2400" dirty="0"/>
              <a:t>purely climate focus risks ignoring the negative impacts of land-based mitigation on the broader </a:t>
            </a:r>
            <a:r>
              <a:rPr lang="en-GB" sz="2400" dirty="0" smtClean="0"/>
              <a:t>environment, e.g. biodiversity, air quality, N emissions</a:t>
            </a:r>
          </a:p>
          <a:p>
            <a:r>
              <a:rPr lang="en-GB" sz="2400" dirty="0" smtClean="0"/>
              <a:t>This session will explore </a:t>
            </a:r>
            <a:r>
              <a:rPr lang="en-GB" sz="2400" dirty="0"/>
              <a:t>synergies (co-benefits), trade-offs and </a:t>
            </a:r>
            <a:r>
              <a:rPr lang="en-GB" sz="2400" dirty="0" smtClean="0"/>
              <a:t>constraints - identifying </a:t>
            </a:r>
            <a:r>
              <a:rPr lang="en-GB" sz="2400" dirty="0"/>
              <a:t>ways forward </a:t>
            </a:r>
            <a:r>
              <a:rPr lang="en-GB" sz="2400" dirty="0" smtClean="0"/>
              <a:t>to maximize </a:t>
            </a:r>
            <a:r>
              <a:rPr lang="en-GB" sz="2400" dirty="0"/>
              <a:t>benefits and </a:t>
            </a:r>
            <a:r>
              <a:rPr lang="en-GB" sz="2400" dirty="0" smtClean="0"/>
              <a:t>minimize trade-offs</a:t>
            </a:r>
            <a:endParaRPr lang="en-GB" sz="2400" dirty="0"/>
          </a:p>
        </p:txBody>
      </p:sp>
      <p:grpSp>
        <p:nvGrpSpPr>
          <p:cNvPr id="5" name="Group 4"/>
          <p:cNvGrpSpPr/>
          <p:nvPr/>
        </p:nvGrpSpPr>
        <p:grpSpPr>
          <a:xfrm>
            <a:off x="1467380" y="5861340"/>
            <a:ext cx="2027188" cy="845635"/>
            <a:chOff x="1531175" y="1127922"/>
            <a:chExt cx="1888522" cy="70557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009997" y="1214367"/>
              <a:ext cx="1409700" cy="619125"/>
            </a:xfrm>
            <a:prstGeom prst="rect">
              <a:avLst/>
            </a:prstGeom>
          </p:spPr>
        </p:pic>
        <p:pic>
          <p:nvPicPr>
            <p:cNvPr id="7" name="Picture 6" descr="Convention on Biological Diversit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1175" y="1127922"/>
              <a:ext cx="494665" cy="618490"/>
            </a:xfrm>
            <a:prstGeom prst="rect">
              <a:avLst/>
            </a:prstGeom>
            <a:noFill/>
            <a:ln>
              <a:noFill/>
            </a:ln>
          </p:spPr>
        </p:pic>
      </p:grpSp>
      <p:pic>
        <p:nvPicPr>
          <p:cNvPr id="8" name="Picture 7" descr="Home">
            <a:hlinkClick r:id="rId5" tooltip="&quot;Home&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7727" y="6054105"/>
            <a:ext cx="1310810" cy="532045"/>
          </a:xfrm>
          <a:prstGeom prst="rect">
            <a:avLst/>
          </a:prstGeom>
          <a:noFill/>
          <a:ln>
            <a:noFill/>
          </a:ln>
        </p:spPr>
      </p:pic>
    </p:spTree>
    <p:extLst>
      <p:ext uri="{BB962C8B-B14F-4D97-AF65-F5344CB8AC3E}">
        <p14:creationId xmlns:p14="http://schemas.microsoft.com/office/powerpoint/2010/main" val="4151335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ctrTitle"/>
          </p:nvPr>
        </p:nvSpPr>
        <p:spPr>
          <a:xfrm>
            <a:off x="1043766" y="897373"/>
            <a:ext cx="8064896" cy="1470025"/>
          </a:xfrm>
        </p:spPr>
        <p:txBody>
          <a:bodyPr>
            <a:noAutofit/>
          </a:bodyPr>
          <a:lstStyle/>
          <a:p>
            <a:r>
              <a:rPr lang="en-GB" sz="2600" dirty="0"/>
              <a:t>The limitations and constraints to land-based mitigation</a:t>
            </a:r>
            <a:endParaRPr lang="en-GB" sz="2600" dirty="0"/>
          </a:p>
        </p:txBody>
      </p:sp>
      <p:sp>
        <p:nvSpPr>
          <p:cNvPr id="29" name="TextBox 28"/>
          <p:cNvSpPr txBox="1"/>
          <p:nvPr/>
        </p:nvSpPr>
        <p:spPr>
          <a:xfrm>
            <a:off x="2136308" y="5341516"/>
            <a:ext cx="5373873" cy="1285203"/>
          </a:xfrm>
          <a:prstGeom prst="rect">
            <a:avLst/>
          </a:prstGeom>
          <a:noFill/>
        </p:spPr>
        <p:txBody>
          <a:bodyPr wrap="square" lIns="91418" tIns="45710" rIns="91418" bIns="45710" rtlCol="0">
            <a:spAutoFit/>
          </a:bodyPr>
          <a:lstStyle/>
          <a:p>
            <a:pPr>
              <a:lnSpc>
                <a:spcPct val="114000"/>
              </a:lnSpc>
            </a:pPr>
            <a:r>
              <a:rPr lang="en-GB" b="1" dirty="0" smtClean="0">
                <a:solidFill>
                  <a:schemeClr val="tx1">
                    <a:lumMod val="85000"/>
                    <a:lumOff val="15000"/>
                  </a:schemeClr>
                </a:solidFill>
                <a:cs typeface="Aharoni" pitchFamily="2" charset="-79"/>
              </a:rPr>
              <a:t>Mark </a:t>
            </a:r>
            <a:r>
              <a:rPr lang="en-GB" b="1" dirty="0" smtClean="0">
                <a:solidFill>
                  <a:schemeClr val="tx1">
                    <a:lumMod val="85000"/>
                    <a:lumOff val="15000"/>
                  </a:schemeClr>
                </a:solidFill>
                <a:cs typeface="Aharoni" pitchFamily="2" charset="-79"/>
              </a:rPr>
              <a:t>Rounsevell, Peter Alexander &amp; James Paterson</a:t>
            </a:r>
            <a:endParaRPr lang="en-GB" b="1" dirty="0">
              <a:solidFill>
                <a:schemeClr val="tx1">
                  <a:lumMod val="85000"/>
                  <a:lumOff val="15000"/>
                </a:schemeClr>
              </a:solidFill>
              <a:cs typeface="Aharoni" pitchFamily="2" charset="-79"/>
            </a:endParaRPr>
          </a:p>
          <a:p>
            <a:pPr>
              <a:lnSpc>
                <a:spcPct val="114000"/>
              </a:lnSpc>
            </a:pPr>
            <a:endParaRPr lang="en-GB" sz="800" b="1" dirty="0">
              <a:solidFill>
                <a:schemeClr val="tx1">
                  <a:lumMod val="85000"/>
                  <a:lumOff val="15000"/>
                </a:schemeClr>
              </a:solidFill>
              <a:cs typeface="Aharoni" pitchFamily="2" charset="-79"/>
            </a:endParaRPr>
          </a:p>
          <a:p>
            <a:pPr>
              <a:lnSpc>
                <a:spcPct val="114000"/>
              </a:lnSpc>
            </a:pPr>
            <a:r>
              <a:rPr lang="en-GB" sz="1400" b="1" i="1" dirty="0" smtClean="0">
                <a:solidFill>
                  <a:schemeClr val="tx1">
                    <a:lumMod val="85000"/>
                    <a:lumOff val="15000"/>
                  </a:schemeClr>
                </a:solidFill>
                <a:cs typeface="Aharoni" pitchFamily="2" charset="-79"/>
              </a:rPr>
              <a:t>Institute </a:t>
            </a:r>
            <a:r>
              <a:rPr lang="en-GB" sz="1400" b="1" i="1" dirty="0">
                <a:solidFill>
                  <a:schemeClr val="tx1">
                    <a:lumMod val="85000"/>
                    <a:lumOff val="15000"/>
                  </a:schemeClr>
                </a:solidFill>
                <a:cs typeface="Aharoni" pitchFamily="2" charset="-79"/>
              </a:rPr>
              <a:t>of Geography </a:t>
            </a:r>
            <a:r>
              <a:rPr lang="en-GB" sz="1400" b="1" i="1" dirty="0" smtClean="0">
                <a:solidFill>
                  <a:schemeClr val="tx1">
                    <a:lumMod val="85000"/>
                    <a:lumOff val="15000"/>
                  </a:schemeClr>
                </a:solidFill>
                <a:cs typeface="Aharoni" pitchFamily="2" charset="-79"/>
              </a:rPr>
              <a:t>&amp; the </a:t>
            </a:r>
            <a:r>
              <a:rPr lang="en-GB" sz="1400" b="1" i="1" dirty="0">
                <a:solidFill>
                  <a:schemeClr val="tx1">
                    <a:lumMod val="85000"/>
                    <a:lumOff val="15000"/>
                  </a:schemeClr>
                </a:solidFill>
                <a:cs typeface="Aharoni" pitchFamily="2" charset="-79"/>
              </a:rPr>
              <a:t>Lived Environment</a:t>
            </a:r>
          </a:p>
          <a:p>
            <a:pPr>
              <a:lnSpc>
                <a:spcPct val="114000"/>
              </a:lnSpc>
            </a:pPr>
            <a:r>
              <a:rPr lang="en-GB" sz="1400" b="1" i="1" dirty="0">
                <a:solidFill>
                  <a:schemeClr val="tx1">
                    <a:lumMod val="85000"/>
                    <a:lumOff val="15000"/>
                  </a:schemeClr>
                </a:solidFill>
                <a:cs typeface="Aharoni" pitchFamily="2" charset="-79"/>
              </a:rPr>
              <a:t>School of Geosciences</a:t>
            </a:r>
          </a:p>
          <a:p>
            <a:pPr>
              <a:lnSpc>
                <a:spcPct val="114000"/>
              </a:lnSpc>
            </a:pPr>
            <a:r>
              <a:rPr lang="en-GB" sz="1400" b="1" i="1" dirty="0">
                <a:solidFill>
                  <a:schemeClr val="tx1">
                    <a:lumMod val="85000"/>
                    <a:lumOff val="15000"/>
                  </a:schemeClr>
                </a:solidFill>
                <a:cs typeface="Aharoni" pitchFamily="2" charset="-79"/>
              </a:rPr>
              <a:t>University of Edinburgh</a:t>
            </a: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179" y="5796933"/>
            <a:ext cx="936104" cy="690845"/>
          </a:xfrm>
          <a:prstGeom prst="rect">
            <a:avLst/>
          </a:prstGeom>
        </p:spPr>
      </p:pic>
      <p:pic>
        <p:nvPicPr>
          <p:cNvPr id="23" name="Picture 5" descr="87567140_Flavio Takemoto [800].jpg"/>
          <p:cNvPicPr>
            <a:picLocks noChangeAspect="1"/>
          </p:cNvPicPr>
          <p:nvPr/>
        </p:nvPicPr>
        <p:blipFill>
          <a:blip r:embed="rId3">
            <a:extLst>
              <a:ext uri="{28A0092B-C50C-407E-A947-70E740481C1C}">
                <a14:useLocalDpi xmlns:a14="http://schemas.microsoft.com/office/drawing/2010/main" val="0"/>
              </a:ext>
            </a:extLst>
          </a:blip>
          <a:srcRect b="18983"/>
          <a:stretch>
            <a:fillRect/>
          </a:stretch>
        </p:blipFill>
        <p:spPr bwMode="auto">
          <a:xfrm>
            <a:off x="2136309" y="2125909"/>
            <a:ext cx="5651557" cy="305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116013" y="1133475"/>
            <a:ext cx="6985000" cy="1143000"/>
          </a:xfrm>
        </p:spPr>
        <p:txBody>
          <a:bodyPr/>
          <a:lstStyle/>
          <a:p>
            <a:r>
              <a:rPr lang="en-GB" altLang="en-US" dirty="0" smtClean="0"/>
              <a:t>What are the uncertainties in estimating land-based mitigation and nature?</a:t>
            </a:r>
            <a:endParaRPr lang="en-GB" altLang="en-US" dirty="0"/>
          </a:p>
        </p:txBody>
      </p:sp>
      <p:sp>
        <p:nvSpPr>
          <p:cNvPr id="151555" name="Rectangle 3"/>
          <p:cNvSpPr>
            <a:spLocks noGrp="1" noChangeArrowheads="1"/>
          </p:cNvSpPr>
          <p:nvPr>
            <p:ph type="body" idx="1"/>
          </p:nvPr>
        </p:nvSpPr>
        <p:spPr>
          <a:xfrm>
            <a:off x="468313" y="2133600"/>
            <a:ext cx="8218487" cy="4175125"/>
          </a:xfrm>
        </p:spPr>
        <p:txBody>
          <a:bodyPr/>
          <a:lstStyle/>
          <a:p>
            <a:endParaRPr lang="en-GB" altLang="en-US">
              <a:solidFill>
                <a:schemeClr val="accent2"/>
              </a:solidFill>
            </a:endParaRPr>
          </a:p>
          <a:p>
            <a:endParaRPr lang="en-GB" altLang="en-US">
              <a:solidFill>
                <a:schemeClr val="accent2"/>
              </a:solidFill>
            </a:endParaRPr>
          </a:p>
          <a:p>
            <a:endParaRPr lang="en-GB" altLang="en-US">
              <a:solidFill>
                <a:schemeClr val="accent2"/>
              </a:solidFill>
            </a:endParaRPr>
          </a:p>
          <a:p>
            <a:endParaRPr lang="en-GB" altLang="en-US">
              <a:solidFill>
                <a:schemeClr val="accent2"/>
              </a:solidFill>
            </a:endParaRPr>
          </a:p>
        </p:txBody>
      </p:sp>
      <p:sp>
        <p:nvSpPr>
          <p:cNvPr id="151556" name="Text Box 4"/>
          <p:cNvSpPr txBox="1">
            <a:spLocks noChangeArrowheads="1"/>
          </p:cNvSpPr>
          <p:nvPr/>
        </p:nvSpPr>
        <p:spPr bwMode="auto">
          <a:xfrm>
            <a:off x="4788024" y="3217044"/>
            <a:ext cx="34557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fr-BE" altLang="en-US" dirty="0">
                <a:solidFill>
                  <a:schemeClr val="tx2"/>
                </a:solidFill>
                <a:latin typeface="Tahoma" pitchFamily="34" charset="0"/>
                <a:cs typeface="Arial" charset="0"/>
              </a:rPr>
              <a:t>« </a:t>
            </a:r>
            <a:r>
              <a:rPr lang="en-GB" altLang="en-US" i="1" dirty="0">
                <a:solidFill>
                  <a:schemeClr val="tx2"/>
                </a:solidFill>
                <a:latin typeface="Tahoma" pitchFamily="34" charset="0"/>
                <a:cs typeface="Arial" charset="0"/>
              </a:rPr>
              <a:t>The whole problem with the world is that fools and fanatics are always so certain of themselves, but wiser people so full of doubts</a:t>
            </a:r>
            <a:r>
              <a:rPr lang="fr-BE" altLang="en-US" dirty="0">
                <a:solidFill>
                  <a:schemeClr val="tx2"/>
                </a:solidFill>
                <a:latin typeface="Tahoma" pitchFamily="34" charset="0"/>
                <a:cs typeface="Arial" charset="0"/>
              </a:rPr>
              <a:t> »</a:t>
            </a:r>
            <a:r>
              <a:rPr lang="en-GB" altLang="en-US" dirty="0">
                <a:solidFill>
                  <a:schemeClr val="tx2"/>
                </a:solidFill>
                <a:latin typeface="Tahoma" pitchFamily="34" charset="0"/>
                <a:cs typeface="Arial" charset="0"/>
              </a:rPr>
              <a:t> </a:t>
            </a:r>
            <a:endParaRPr lang="fr-BE" altLang="en-US" dirty="0">
              <a:solidFill>
                <a:schemeClr val="tx2"/>
              </a:solidFill>
              <a:latin typeface="Tahoma" pitchFamily="34" charset="0"/>
              <a:cs typeface="Arial" charset="0"/>
            </a:endParaRPr>
          </a:p>
          <a:p>
            <a:pPr eaLnBrk="1" hangingPunct="1"/>
            <a:endParaRPr lang="fr-BE" altLang="en-US" dirty="0">
              <a:solidFill>
                <a:schemeClr val="tx2"/>
              </a:solidFill>
              <a:latin typeface="Tahoma" pitchFamily="34" charset="0"/>
              <a:cs typeface="Arial" charset="0"/>
            </a:endParaRPr>
          </a:p>
          <a:p>
            <a:pPr algn="r" eaLnBrk="1" hangingPunct="1"/>
            <a:r>
              <a:rPr lang="fr-BE" altLang="en-US" dirty="0">
                <a:solidFill>
                  <a:schemeClr val="tx2"/>
                </a:solidFill>
                <a:latin typeface="Tahoma" pitchFamily="34" charset="0"/>
                <a:cs typeface="Arial" charset="0"/>
              </a:rPr>
              <a:t>	</a:t>
            </a:r>
            <a:r>
              <a:rPr lang="en-GB" altLang="en-US" dirty="0">
                <a:solidFill>
                  <a:schemeClr val="tx2"/>
                </a:solidFill>
                <a:latin typeface="Tahoma" pitchFamily="34" charset="0"/>
                <a:cs typeface="Arial" charset="0"/>
              </a:rPr>
              <a:t>Bertrand Russell </a:t>
            </a:r>
          </a:p>
          <a:p>
            <a:pPr eaLnBrk="1" hangingPunct="1"/>
            <a:endParaRPr lang="en-GB" altLang="en-US" dirty="0">
              <a:solidFill>
                <a:schemeClr val="tx2"/>
              </a:solidFill>
              <a:latin typeface="Tahoma" pitchFamily="34" charset="0"/>
              <a:cs typeface="Arial" charset="0"/>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LoAlAMBIgACEQEDEQH/xAAcAAABBQEBAQAAAAAAAAAAAAAGAgMEBQcBAAj/xABCEAACAQMCBAQDBgMFBgcBAAABAgMABBEFIQYSMUETIlFhB3GBFDJCkaGxI1LBFjNDctEVgpKy4fAlNDZig6LxJP/EABQBAQAAAAAAAAAAAAAAAAAAAAD/xAAUEQEAAAAAAAAAAAAAAAAAAAAA/9oADAMBAAIRAxEAPwDJJ2bmYMO9MhmJwWO3pS5WPMc9yd6bBCkdqB87Yy5z1ANd8w5twcnNKiiluZwsQLs+wAop0vgXV7xWZrI8hQcjt+I9dt6AWQOdxnbrilr137bnNaBY/DG/dY5LzCN1aNGzgemf9KvofhtA28q8pYY5kwOX5evegyV4nU9jkZ2bJpJJBwzZPbG9ac/w2u4yzWgaN43BhkBDBj1BYHoO21DGpcG6pGZ5xZTwch80DrnlHqrDYjNAL5PMa7kjoSD7Uspy5yelIyKDvPynOSSaQxJz5qUxHKAB0zST/d5xQJDYOMZ9zS1A5ztgftTK5bOacyegB3GM9qBRPMw5VFJRsMAfrnvSsgdVI9ulSrDS7vUyVtELH2oH7aIkjPTsamRx8sgIOM05DwdrzjCpg/5qkf2E4iGcMMHcZNBPgaQpkcpHrXqbh4O4ijTB5Tv6mvUADOPOfme1ciiaRwACck5ApyQAsSDtvvV/wjpjX+ooFOwOeWMbn5ntQGXw+4djCx3NxaQ8x6Oy8zkfsK06GFIl5VBxVFYyx2yxIWVI1G5xgZ/erE38cSiRptsbBhgYoLNOg5eg6e1OjPLnv+dVMWpLNkxsD22qV9sPqgP70E3OBk1xZIpeZG5TkfdIqslluZdkKD60hIJFbm8TLY3oKTiv4eWWrhp9NWO1uW+8APK/v7H96xq+sZbKd7eVOSZHaN4j95GH9O4r6P08uqhOYuPQ9qFOJPh5HruuSakbwwK4XmjVNywGM5oMRMf8wGabPUqAdq1PWPhPcQ2sk2nXj3Eq+ZYmAHP9exoC1XSJLJhzMAwysiNlXib0YH16jtQU42zgZpyJOfqMUll5Scg/SpUCA4682c/KgZmi5Blt8dMnrRz8Kwee4U4IDbH02oTmiBRj2FGPwkX+PcDGd/6UEvivie60XUUihiBUjfJqLD8SpVX+LCeYds018UrfF6kiDBO1BUcIZRleb29KDRYviIJU5liyPc16hHT7LxLYERHrivUFRp1ib28WLybt0ZsA1q+nWy8OWi28NgqzzDzeFv8AnnGar+B9EtbC2XUrrElw65XxP8MegHrV+XkvJlFupJzjJPT3oFrbExCd3wx3PNgcppkySXEzIpCxRf3jvg5+Q/qakQaZNPKCzDw0B5ySWz8s117QQkoFwCQSSc81BYW0SvgxoEXG5BqbHEuByAE+pqLp5/gKg2APc1PUYG21Ahww69aaJOcGn5MjHpTMmcc2BQNCaSGUFG29KvbW6S4UKOuO9UBHPuOtKYSJgrscbGgJ8+XA2/rQdx1wnHrNtPOirziMndip5gNjn0+dEOnXYktlDE842qxQ8/TY0Hy1fWM9hciG9iMUmx5W2znuPUVJsIC2+MbZJrY/iHwy00b6vptlBPeRjMsbjOUHUgdzt096y+wtw58RVKrk4Hpv0oGrm2AgchcZFEHwl/8AO3Ppt+1Q7m3zatt2qZ8JR/4ndL8v60Ez4r24zHIoywNAdvC4AyOvpWo/E23zBGfcUHWtmJIvMAAOnvQT9CSM6cnMBnJr1SdHiRLQrz4w5wMV2gegIHl8aRIhgYx97Ht6UU6W0Ah9fag60mDR+KRhS2QPlUltblihXwuYhzjA2JoDdJVYY2A7KKizykth+XOcfOq3Trg+ChlZS4A5yO5p5m5lZ26scD+lBMsT/EYLuKsI54clfEXI670G6nxBHpaYDBSP7xuuNugoVuuJ5b2bmt45VQNk8gJ6e+3zxQbFkOPKetQpWxt0XNZY/wAQbmLCw2xPKP7yRzn8htVtoXFs+tXYtTC3Psw5STsO5J7UB5EfMxVuh3XHTNPsysvK3TND93q8GmTTS3ZIjSLmLL8+lUrfEO0U4VSSf5kyvzJzvQaCqAlZrZzyKcNgb1KtbgvyyKxIcZxQ3w7xVZX8nhQofEzyuM8oPuBVrYAWxaDxOdEPNEe/KaC/l80TE77b+1ZHeWdrFcymwaF4Q7cwQEMre4O2PlWrrLhASMkjoO9A2sRw3N5PNGoilVcSBSCr+nTofnQDNxDmFgo3wa58LI+TWbtT6f61ZmL+C23aoPw1IHEt0mdsHp8zQEnxIhB00P1ww/es/spmLMvUDatP+IEXPo7YHcfvWa2FtyzElNu5x1oLfTY2+zn727HpXqk2TgRHBA8x7VygHZrlmsTJb+ckgDIxT2iWaeK11cQzy3IOVR9lHyqPayTf2evL22t1WQODGnKSewJ99qlQSaitkh1C5RFZQVRFwSevK1BeDxVnREUA/ebJ2xVhcFltuUZBz6ZxVNpxk/vZ8jxPKue1XmmOY7lQznmG9AO6jpMd2vjCIyJG3iNFzjmlI6L8vnVZecT39oBCOHoIkYHkJUkn5EbVo93ErEtHlmYZ+tU13d2ULA3NreJNjcRxsAfy2NBm8VlJqF0rNYXEZkySSMAn2Jos4T0Q6He/apJszcuGTsoONverG1sb/UrnxXie2sweYLLvIx/oKtHgRXKt1LZ5uhoKb4ktJeaAZYUdQjqz4/lz3rNbdbEpz3VxMr5wscSA/mSQBW06pZLcaPLEqgloipA+VBum2WjTafaWWqRIksWR4rqVDf7wP6GgE4JYLS4jutMuXZkYExyryH9Nq1vh/WftaW/Mp5vDUOPfH/WhHUeGrNo41snt/FwwiEO/OOwq44dsphqQs5I+SWJEZgSQDgYP7UB5fXMUWn//ANDNGD91lOCvuKDMCWSSUTCVnJ3AxVlxtfXUUUVlbReRiC7MQQPY53FUmmZBKtvj0OaCaFPgN64qo+HqFeLLjIG6Hp86vEj/AIcm/aqjgVSnFso9Q1Ad8ZwGXSJAilm2wKzaW3midcjHN2A3rWteIGnOWA6VnGqS+ZXQDagix20qLg82TvtXqmQXyNEpbGfevUFLwnfWwsjFDbFG/G7b8xr1xpRvOK4mkA+y25yRnBY9RtVBwtcKs3htjmcnc7Yo1fmnjguIo3Ey4UyIvXB70EHWJpVIWNcmNg2OnzqfDdo0UU65Yg4ODURI5ZPEku4/DkywC5z5e1O2EUfhxp6nBHTNAQxzh41YNnOBg9qsbYRyJsRIevL6UJzi8tJwqAvFnBb0FWtjc+DC0rsAoGTk0FjrOpWuk2TTXDsWXYIi7ufQVXsk9ysU7lY+/KO1QbXTpdWJ1e/V8EE2cJ3Cjs5HqevtQnd6rxnHI7fZFiih2MW2/v1yfpQaXIWWBQMOcE5oV0zwY9buNPukR4piQ8TqCM9RQtc8c378sdtDyNjzBievpUCLUtRS5tdUnQ4aUknPX50GkPZabo7G7gtYYiPusi4+uKe0S/bUdTGpBBhoFTzDqRmg7iTVpL+SG3gLHxgNge57UUWki2Wn28cAGVjXJU+1Ani/VXubqKFFjIQ45yu/yprSt8E439Kr9TIlnVuVFLHcDvVlo4OcADr3oLWMbMB6VTcHjl4xYezftRAkRCkjr0qi4exbcajnYYYMN9u1BonEEckmlyLCpZyuwoEttHvJE/jW8gz64rTk5SoyRXmEXtQZBdaHqQnYR2rFM7YNerXD4fbFeoPlm3vZLZh4f3c7iiXROJri3hZ7hS1uWIYg+ZffHehNkb8Iyak2MpeMW/I7lieXfABoDf8AtJY386W1qxMnKXZ+g2xtUi0OWwhPMrBx7jNZ6qSaXrETzAKpPm5TkKCMGjPR72J7pFMg5t1FAau3PDhkOMdScjfpVXeR/ap4rEELGuGl9So7fU7fnVra3EDQrFK4DEdT0quuJ4LKee6cYBIUvuSVA9B89hQEEcwEY6coAAC9hUK/tIbqEiQEuf5ao/8Aa1+JM2OlahNH1DGHl+oyaU2q3sYAu9E1HEhO6AMV+gOaCj1Lg2Nua6smPiI+SgOciq7V42OmShkwOXO4wQRg9KJrziK3to/JpmoKFXfNuwGfnQ1f67a62yxQQyxzNleUDIYUCdHjEpgl8IyFRhR3zg4/pRlHEqqqlcMFHMPRsb/rQ7wlbgxwZB54+nMCN8UWQxE85O565oKTU15GBQeYYq10dW6kdd6r9ZRkkGxO+NqtNMJULsc0F0hAU53FBfEtleLdpdae5SVWypFGqJ5DVZqanw/rQUCT8ZyxKUvyu3SoV5c8dxZ5b5z8v/yjjS2JhXNTpVBYZGc+1Bkbavx4jFftN1t6Yr1ahJGoc4UflXKDECnPuRjJ/KmY3aOQlSV+uKspIeVTy7Cq5lJbc96C1uLWK6tVdA5kCnm5mpGl6fNIUnt5DHLC48rHZvT+tOWEpHKCByeuKIeH44JZXQpyh1Ct+9BbaZeJdBPEC8y/hPUGr2K1t4F8WOMSyDJLn160B8UabcWMqahCZVXYTeDsfnVpw7rOmXCrbRzXJmI8wnlY81AQahraWUQcv5z0Vd6G7zj+88Xw7VQIwctlfM3tRKLKwQtJyqQp6jf6UmS/txgW9vHsMkeGB86ANX4haqoJkgikXsrf970JTS/bbx7uVBCsjc2IV5eX5UXajNYa1qUcBtY/Czh5AnKwx3zUHW9EsoVSHSzLNcHfAOwHfNBzTY+IAqz6TefaEVA38TByPQZzn86nw8b3lhIIdS06MS9GBJjJ/PI/WrPhm1aysEtyckDLZ9e9Xy2ltqETQXtvFPEfwyLmgG7niXT7oI8yT2ee8y5T/jBIon0gxT2yS2sscyYHmjcMP0oS13gtLRzPoV7NaMxz4TtzJ9D1/PNDskWs6HP9tvbBl8wJvLRvDYe4Zdv+IUG2xoPBzn61Tamf4bfpQJZ/EnVLeQDxYdRhxjkvIxHKP/kTy/pV0nHWgahEVuPtGnTHoLhOdM/51/c4oCPT5o7WzlurhgIYYy7knYAVR6V8RdI1bw1mZtOuvxR3B8kg7cj9FPs2PnUm60a84k0BrSxu4ktblh4lxGefmjG/lxtuQKXo/wALeH4FBuo5758ZZpnIB+QXFBP/ANo20vnDlQenMjb/AJAg/Q16p8fBfDtuvhx6NEg68qySAf8ANXqDJ3hyD86rZIgjHaiY23kHl71VXNsQSzA9dhQMWqBmHLnYbYop0iyuBcwtBGJbVrclpF3ZZNsA0NuwsbVrllyVXYe/YUc8LIZoLK4UmOVoIy3Kcc2RQTkdZrTMsayJInLImOtAurcF3FvM9xpEp8MMGiBbB9xn2rXks4XGZIU5uhKjBpLaVbuvKC2M5w2/5ZoMUu+Ida08fZbpAkg6+IpyR6/Kqd9VvHVlEj+c5PK2K1XizgSfVvDMEq+QkBu4B9R3rOdQ0O90O/NrdxETLvGeXIkHqKCvsIZ7q4KxuUwMlmOAP+taT8PNNFzE8bZcymQTOxySoHKv/wBt/oaGIB4NjaXEcCyXEwMPhjqzdvl161qfB+kjStPVHfnnfzySerHsPYdqAW02J4pZ4XXLROYzk9wSP6VbWj+EzM5CqDUfia8ttD4oMd2oih1BPFhlB25hswP1I/Oh7UtWdpZI4D5cfeWgu9S1OKeTwo2Bp2DV7PT0U300aKdsP3oGspmW65iSTnfNRuOecz2/XBXpigJtZg4G1UufEjtJ2/xbUhDn15fumgTVtMisS507VYLsdt+R/ljpVVNGyDJUjPrVlpOiPqkTur9KDW9G4/4dttOhg+2xQ+HGFKyKVwcdhj9qZn+KGmeL9m01Z7q4I8qQxMeb5bVmF3w1c28DyAg8oyBitn4O4fsdG0u1NpBGJ5IleWYjzyMRk5NBFh13ii5jEq8PtED0We5VX+or1XN5cOtw4MfT2r1ALixyNhjB9Kr7iyBfDDvRitqcHA71nnHGvpA8mnadJmTpNKv4f/aPf1oB/iW+jadbS2YNHGcu3Zm9BRxwNNLc6Fayx+b7O3hMPl0/Ssn5jzknbFHPww1Q2muGxeTlivRy4YjHOPu/mMig2O0kWWIEDGaeKt8x2qOkeMlPKR2qUjZ8rLg0HMHGKTLax3ShJY0k9AwzjP7U/wBKp+LNWXROHb6+JAZI+WP/ADt5V/U0GbT8UaHomu3Mdho0VxFayMkTvJsvZiB6k9z2rQeE+K9M4li5beMwXCrkxMR+h7189+bIycn1qbo+qXekX8d1ZPyyJ+tBr/xi0n7Vwut8i5ksJObm7hG2b6bCsgs9QaIrDJkr0BBwQK3LhTiew4s017Z+Q3Bi5bm3P4gRg/Osh444Sm4X1GJRIJrS45jA5O4AP3W98YoOAvFGJYXfk5vMPvH86Zv3uLt0aaYPy/d5uwqutr+WNwnMQQOUEfpSriUnlDJyP1BXvQTLuKadAbtGI6nwgMY7HapWiarb6UGWBhID2kGMVTRTvGvMwJ5ero+D9f8AvtTN9iYiUSeJnoCMH60BZf8AFZWzblsEeQ9+fIFVWk3vFeu3CWul3c3MpJDK3Ksa5xucf9aH45mjOMHA9aKOE+JrHQRcCWJlM7BgUXPKQMUB1p3CnExtEN1xZdCT0ijVlA+bDNeqJbfEc20CKYRKjDmR4pFAZe2x3Br1ALa1xvrGq88KSLawE/3cGRke56mhmRsnPPv6062ETB2b3prkUt5s798UDZwdv09aUrFQCNivSuuFX6CvFaDWeAOOFvli0vWpSt3922uG28T0Vj/N7960VSQ3K3XvXzAhKuMnoc/KtY4A49SeOLStdlw4wkN25+/2Cv7+h70Glhs9sYoI+KxW40m1sC/IZZecEDO6jYfrRuo2wPu52oF4v0+81niFLWzbaOFRzcuRGSSeYnt2/Kgz604D4hvLSa4tbaMmN+QRtIA0mOpX2+dC0qMjsrjDKSMHtjYivo3XbldD4Yu7lDy/Zrc+H/m6D9TXzo/MSS2+Tk5/WgVaXc1hKs9rM8UqnIZGII9xRJecVzcQ6P8A7P15xLcwHxLS7IAYH0f1z60KLgM3f5iuMT2UEgZyKDjBopmDZ5h1FS45hLGEJwwPT1pmMiXCytgL91sZx7fKkS28lvLiRQNsg82xHsaBc6kAsCQw3qKWfmwO/qKllvEDbDm5fw9BTTxMPw9D+E0DJz90+uc+tTOHEs59ctbbU0U2rv8AxCfkcfriogwM77d896aZSVB9Bsc4oPoPSeC9DFhG0Omw8j+YeY9/rXayDSeONc02xjtEmaSOMYQsuSB6ZzXqCBJucjoT0Pam3U43DA/WpE2ynFLUDy7DpQQipJJJJ+tdX8PTvuaktswx/MK43UfWgYKkJzE5BOKWnUf6V38Brq9/l/WgO+CfiBNpZjsNY5p7Dm8sucvDnt7r7dfTNalo6Q3Hjajb3MV0l6waOSPpygAKPpXzkelaR8FpZPt99D4j+F4Jbk5vLzZ649aAh+LLH+xlwoOGM8OflzViILAMqlcEd63L4qf+lr3/ADQ/89Yd/in5j+tA3vnfr0pJUjODinT941zu1AwUwOpNSbd/Etxa3B/hDPhvufDP+h7ikjo3yrqdf96gaMUkTcrrgdj/ADD1HqKUV27le9S7kAQuMbLcED2GKij8XzFBFcEg8o6etNBM8x9RUpfvJ8j+1Nf4j/KgQEONv3r1SowCu4/7xXKD/9k="/>
          <p:cNvSpPr>
            <a:spLocks noChangeAspect="1" noChangeArrowheads="1"/>
          </p:cNvSpPr>
          <p:nvPr/>
        </p:nvSpPr>
        <p:spPr bwMode="auto">
          <a:xfrm>
            <a:off x="155575" y="-846138"/>
            <a:ext cx="14097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LoAlAMBIgACEQEDEQH/xAAcAAABBQEBAQAAAAAAAAAAAAAGAgMEBQcBAAj/xABCEAACAQMCBAQDBgMFBgcBAAABAgMABBEFIQYSMUETIlFhB3GBFDJCkaGxI1LBFjNDctEVgpKy4fAlNDZig6LxJP/EABQBAQAAAAAAAAAAAAAAAAAAAAD/xAAUEQEAAAAAAAAAAAAAAAAAAAAA/9oADAMBAAIRAxEAPwDJJ2bmYMO9MhmJwWO3pS5WPMc9yd6bBCkdqB87Yy5z1ANd8w5twcnNKiiluZwsQLs+wAop0vgXV7xWZrI8hQcjt+I9dt6AWQOdxnbrilr137bnNaBY/DG/dY5LzCN1aNGzgemf9KvofhtA28q8pYY5kwOX5evegyV4nU9jkZ2bJpJJBwzZPbG9ac/w2u4yzWgaN43BhkBDBj1BYHoO21DGpcG6pGZ5xZTwch80DrnlHqrDYjNAL5PMa7kjoSD7Uspy5yelIyKDvPynOSSaQxJz5qUxHKAB0zST/d5xQJDYOMZ9zS1A5ztgftTK5bOacyegB3GM9qBRPMw5VFJRsMAfrnvSsgdVI9ulSrDS7vUyVtELH2oH7aIkjPTsamRx8sgIOM05DwdrzjCpg/5qkf2E4iGcMMHcZNBPgaQpkcpHrXqbh4O4ijTB5Tv6mvUADOPOfme1ciiaRwACck5ApyQAsSDtvvV/wjpjX+ooFOwOeWMbn5ntQGXw+4djCx3NxaQ8x6Oy8zkfsK06GFIl5VBxVFYyx2yxIWVI1G5xgZ/erE38cSiRptsbBhgYoLNOg5eg6e1OjPLnv+dVMWpLNkxsD22qV9sPqgP70E3OBk1xZIpeZG5TkfdIqslluZdkKD60hIJFbm8TLY3oKTiv4eWWrhp9NWO1uW+8APK/v7H96xq+sZbKd7eVOSZHaN4j95GH9O4r6P08uqhOYuPQ9qFOJPh5HruuSakbwwK4XmjVNywGM5oMRMf8wGabPUqAdq1PWPhPcQ2sk2nXj3Eq+ZYmAHP9exoC1XSJLJhzMAwysiNlXib0YH16jtQU42zgZpyJOfqMUll5Scg/SpUCA4682c/KgZmi5Blt8dMnrRz8Kwee4U4IDbH02oTmiBRj2FGPwkX+PcDGd/6UEvivie60XUUihiBUjfJqLD8SpVX+LCeYds018UrfF6kiDBO1BUcIZRleb29KDRYviIJU5liyPc16hHT7LxLYERHrivUFRp1ib28WLybt0ZsA1q+nWy8OWi28NgqzzDzeFv8AnnGar+B9EtbC2XUrrElw65XxP8MegHrV+XkvJlFupJzjJPT3oFrbExCd3wx3PNgcppkySXEzIpCxRf3jvg5+Q/qakQaZNPKCzDw0B5ySWz8s117QQkoFwCQSSc81BYW0SvgxoEXG5BqbHEuByAE+pqLp5/gKg2APc1PUYG21Ahww69aaJOcGn5MjHpTMmcc2BQNCaSGUFG29KvbW6S4UKOuO9UBHPuOtKYSJgrscbGgJ8+XA2/rQdx1wnHrNtPOirziMndip5gNjn0+dEOnXYktlDE842qxQ8/TY0Hy1fWM9hciG9iMUmx5W2znuPUVJsIC2+MbZJrY/iHwy00b6vptlBPeRjMsbjOUHUgdzt096y+wtw58RVKrk4Hpv0oGrm2AgchcZFEHwl/8AO3Ppt+1Q7m3zatt2qZ8JR/4ndL8v60Ez4r24zHIoywNAdvC4AyOvpWo/E23zBGfcUHWtmJIvMAAOnvQT9CSM6cnMBnJr1SdHiRLQrz4w5wMV2gegIHl8aRIhgYx97Ht6UU6W0Ah9fag60mDR+KRhS2QPlUltblihXwuYhzjA2JoDdJVYY2A7KKizykth+XOcfOq3Trg+ChlZS4A5yO5p5m5lZ26scD+lBMsT/EYLuKsI54clfEXI670G6nxBHpaYDBSP7xuuNugoVuuJ5b2bmt45VQNk8gJ6e+3zxQbFkOPKetQpWxt0XNZY/wAQbmLCw2xPKP7yRzn8htVtoXFs+tXYtTC3Psw5STsO5J7UB5EfMxVuh3XHTNPsysvK3TND93q8GmTTS3ZIjSLmLL8+lUrfEO0U4VSSf5kyvzJzvQaCqAlZrZzyKcNgb1KtbgvyyKxIcZxQ3w7xVZX8nhQofEzyuM8oPuBVrYAWxaDxOdEPNEe/KaC/l80TE77b+1ZHeWdrFcymwaF4Q7cwQEMre4O2PlWrrLhASMkjoO9A2sRw3N5PNGoilVcSBSCr+nTofnQDNxDmFgo3wa58LI+TWbtT6f61ZmL+C23aoPw1IHEt0mdsHp8zQEnxIhB00P1ww/es/spmLMvUDatP+IEXPo7YHcfvWa2FtyzElNu5x1oLfTY2+zn727HpXqk2TgRHBA8x7VygHZrlmsTJb+ckgDIxT2iWaeK11cQzy3IOVR9lHyqPayTf2evL22t1WQODGnKSewJ99qlQSaitkh1C5RFZQVRFwSevK1BeDxVnREUA/ebJ2xVhcFltuUZBz6ZxVNpxk/vZ8jxPKue1XmmOY7lQznmG9AO6jpMd2vjCIyJG3iNFzjmlI6L8vnVZecT39oBCOHoIkYHkJUkn5EbVo93ErEtHlmYZ+tU13d2ULA3NreJNjcRxsAfy2NBm8VlJqF0rNYXEZkySSMAn2Jos4T0Q6He/apJszcuGTsoONverG1sb/UrnxXie2sweYLLvIx/oKtHgRXKt1LZ5uhoKb4ktJeaAZYUdQjqz4/lz3rNbdbEpz3VxMr5wscSA/mSQBW06pZLcaPLEqgloipA+VBum2WjTafaWWqRIksWR4rqVDf7wP6GgE4JYLS4jutMuXZkYExyryH9Nq1vh/WftaW/Mp5vDUOPfH/WhHUeGrNo41snt/FwwiEO/OOwq44dsphqQs5I+SWJEZgSQDgYP7UB5fXMUWn//ANDNGD91lOCvuKDMCWSSUTCVnJ3AxVlxtfXUUUVlbReRiC7MQQPY53FUmmZBKtvj0OaCaFPgN64qo+HqFeLLjIG6Hp86vEj/AIcm/aqjgVSnFso9Q1Ad8ZwGXSJAilm2wKzaW3midcjHN2A3rWteIGnOWA6VnGqS+ZXQDagix20qLg82TvtXqmQXyNEpbGfevUFLwnfWwsjFDbFG/G7b8xr1xpRvOK4mkA+y25yRnBY9RtVBwtcKs3htjmcnc7Yo1fmnjguIo3Ey4UyIvXB70EHWJpVIWNcmNg2OnzqfDdo0UU65Yg4ODURI5ZPEku4/DkywC5z5e1O2EUfhxp6nBHTNAQxzh41YNnOBg9qsbYRyJsRIevL6UJzi8tJwqAvFnBb0FWtjc+DC0rsAoGTk0FjrOpWuk2TTXDsWXYIi7ufQVXsk9ysU7lY+/KO1QbXTpdWJ1e/V8EE2cJ3Cjs5HqevtQnd6rxnHI7fZFiih2MW2/v1yfpQaXIWWBQMOcE5oV0zwY9buNPukR4piQ8TqCM9RQtc8c378sdtDyNjzBievpUCLUtRS5tdUnQ4aUknPX50GkPZabo7G7gtYYiPusi4+uKe0S/bUdTGpBBhoFTzDqRmg7iTVpL+SG3gLHxgNge57UUWki2Wn28cAGVjXJU+1Ani/VXubqKFFjIQ45yu/yprSt8E439Kr9TIlnVuVFLHcDvVlo4OcADr3oLWMbMB6VTcHjl4xYezftRAkRCkjr0qi4exbcajnYYYMN9u1BonEEckmlyLCpZyuwoEttHvJE/jW8gz64rTk5SoyRXmEXtQZBdaHqQnYR2rFM7YNerXD4fbFeoPlm3vZLZh4f3c7iiXROJri3hZ7hS1uWIYg+ZffHehNkb8Iyak2MpeMW/I7lieXfABoDf8AtJY386W1qxMnKXZ+g2xtUi0OWwhPMrBx7jNZ6qSaXrETzAKpPm5TkKCMGjPR72J7pFMg5t1FAau3PDhkOMdScjfpVXeR/ap4rEELGuGl9So7fU7fnVra3EDQrFK4DEdT0quuJ4LKee6cYBIUvuSVA9B89hQEEcwEY6coAAC9hUK/tIbqEiQEuf5ao/8Aa1+JM2OlahNH1DGHl+oyaU2q3sYAu9E1HEhO6AMV+gOaCj1Lg2Nua6smPiI+SgOciq7V42OmShkwOXO4wQRg9KJrziK3to/JpmoKFXfNuwGfnQ1f67a62yxQQyxzNleUDIYUCdHjEpgl8IyFRhR3zg4/pRlHEqqqlcMFHMPRsb/rQ7wlbgxwZB54+nMCN8UWQxE85O565oKTU15GBQeYYq10dW6kdd6r9ZRkkGxO+NqtNMJULsc0F0hAU53FBfEtleLdpdae5SVWypFGqJ5DVZqanw/rQUCT8ZyxKUvyu3SoV5c8dxZ5b5z8v/yjjS2JhXNTpVBYZGc+1Bkbavx4jFftN1t6Yr1ahJGoc4UflXKDECnPuRjJ/KmY3aOQlSV+uKspIeVTy7Cq5lJbc96C1uLWK6tVdA5kCnm5mpGl6fNIUnt5DHLC48rHZvT+tOWEpHKCByeuKIeH44JZXQpyh1Ct+9BbaZeJdBPEC8y/hPUGr2K1t4F8WOMSyDJLn160B8UabcWMqahCZVXYTeDsfnVpw7rOmXCrbRzXJmI8wnlY81AQahraWUQcv5z0Vd6G7zj+88Xw7VQIwctlfM3tRKLKwQtJyqQp6jf6UmS/txgW9vHsMkeGB86ANX4haqoJkgikXsrf970JTS/bbx7uVBCsjc2IV5eX5UXajNYa1qUcBtY/Czh5AnKwx3zUHW9EsoVSHSzLNcHfAOwHfNBzTY+IAqz6TefaEVA38TByPQZzn86nw8b3lhIIdS06MS9GBJjJ/PI/WrPhm1aysEtyckDLZ9e9Xy2ltqETQXtvFPEfwyLmgG7niXT7oI8yT2ee8y5T/jBIon0gxT2yS2sscyYHmjcMP0oS13gtLRzPoV7NaMxz4TtzJ9D1/PNDskWs6HP9tvbBl8wJvLRvDYe4Zdv+IUG2xoPBzn61Tamf4bfpQJZ/EnVLeQDxYdRhxjkvIxHKP/kTy/pV0nHWgahEVuPtGnTHoLhOdM/51/c4oCPT5o7WzlurhgIYYy7knYAVR6V8RdI1bw1mZtOuvxR3B8kg7cj9FPs2PnUm60a84k0BrSxu4ktblh4lxGefmjG/lxtuQKXo/wALeH4FBuo5758ZZpnIB+QXFBP/ANo20vnDlQenMjb/AJAg/Q16p8fBfDtuvhx6NEg68qySAf8ANXqDJ3hyD86rZIgjHaiY23kHl71VXNsQSzA9dhQMWqBmHLnYbYop0iyuBcwtBGJbVrclpF3ZZNsA0NuwsbVrllyVXYe/YUc8LIZoLK4UmOVoIy3Kcc2RQTkdZrTMsayJInLImOtAurcF3FvM9xpEp8MMGiBbB9xn2rXks4XGZIU5uhKjBpLaVbuvKC2M5w2/5ZoMUu+Ida08fZbpAkg6+IpyR6/Kqd9VvHVlEj+c5PK2K1XizgSfVvDMEq+QkBu4B9R3rOdQ0O90O/NrdxETLvGeXIkHqKCvsIZ7q4KxuUwMlmOAP+taT8PNNFzE8bZcymQTOxySoHKv/wBt/oaGIB4NjaXEcCyXEwMPhjqzdvl161qfB+kjStPVHfnnfzySerHsPYdqAW02J4pZ4XXLROYzk9wSP6VbWj+EzM5CqDUfia8ttD4oMd2oih1BPFhlB25hswP1I/Oh7UtWdpZI4D5cfeWgu9S1OKeTwo2Bp2DV7PT0U300aKdsP3oGspmW65iSTnfNRuOecz2/XBXpigJtZg4G1UufEjtJ2/xbUhDn15fumgTVtMisS507VYLsdt+R/ljpVVNGyDJUjPrVlpOiPqkTur9KDW9G4/4dttOhg+2xQ+HGFKyKVwcdhj9qZn+KGmeL9m01Z7q4I8qQxMeb5bVmF3w1c28DyAg8oyBitn4O4fsdG0u1NpBGJ5IleWYjzyMRk5NBFh13ii5jEq8PtED0We5VX+or1XN5cOtw4MfT2r1ALixyNhjB9Kr7iyBfDDvRitqcHA71nnHGvpA8mnadJmTpNKv4f/aPf1oB/iW+jadbS2YNHGcu3Zm9BRxwNNLc6Fayx+b7O3hMPl0/Ssn5jzknbFHPww1Q2muGxeTlivRy4YjHOPu/mMig2O0kWWIEDGaeKt8x2qOkeMlPKR2qUjZ8rLg0HMHGKTLax3ShJY0k9AwzjP7U/wBKp+LNWXROHb6+JAZI+WP/ADt5V/U0GbT8UaHomu3Mdho0VxFayMkTvJsvZiB6k9z2rQeE+K9M4li5beMwXCrkxMR+h7189+bIycn1qbo+qXekX8d1ZPyyJ+tBr/xi0n7Vwut8i5ksJObm7hG2b6bCsgs9QaIrDJkr0BBwQK3LhTiew4s017Z+Q3Bi5bm3P4gRg/Osh444Sm4X1GJRIJrS45jA5O4AP3W98YoOAvFGJYXfk5vMPvH86Zv3uLt0aaYPy/d5uwqutr+WNwnMQQOUEfpSriUnlDJyP1BXvQTLuKadAbtGI6nwgMY7HapWiarb6UGWBhID2kGMVTRTvGvMwJ5ero+D9f8AvtTN9iYiUSeJnoCMH60BZf8AFZWzblsEeQ9+fIFVWk3vFeu3CWul3c3MpJDK3Ksa5xucf9aH45mjOMHA9aKOE+JrHQRcCWJlM7BgUXPKQMUB1p3CnExtEN1xZdCT0ijVlA+bDNeqJbfEc20CKYRKjDmR4pFAZe2x3Br1ALa1xvrGq88KSLawE/3cGRke56mhmRsnPPv6062ETB2b3prkUt5s798UDZwdv09aUrFQCNivSuuFX6CvFaDWeAOOFvli0vWpSt3922uG28T0Vj/N7960VSQ3K3XvXzAhKuMnoc/KtY4A49SeOLStdlw4wkN25+/2Cv7+h70Glhs9sYoI+KxW40m1sC/IZZecEDO6jYfrRuo2wPu52oF4v0+81niFLWzbaOFRzcuRGSSeYnt2/Kgz604D4hvLSa4tbaMmN+QRtIA0mOpX2+dC0qMjsrjDKSMHtjYivo3XbldD4Yu7lDy/Zrc+H/m6D9TXzo/MSS2+Tk5/WgVaXc1hKs9rM8UqnIZGII9xRJecVzcQ6P8A7P15xLcwHxLS7IAYH0f1z60KLgM3f5iuMT2UEgZyKDjBopmDZ5h1FS45hLGEJwwPT1pmMiXCytgL91sZx7fKkS28lvLiRQNsg82xHsaBc6kAsCQw3qKWfmwO/qKllvEDbDm5fw9BTTxMPw9D+E0DJz90+uc+tTOHEs59ctbbU0U2rv8AxCfkcfriogwM77d896aZSVB9Bsc4oPoPSeC9DFhG0Omw8j+YeY9/rXayDSeONc02xjtEmaSOMYQsuSB6ZzXqCBJucjoT0Pam3U43DA/WpE2ynFLUDy7DpQQipJJJJ+tdX8PTvuaktswx/MK43UfWgYKkJzE5BOKWnUf6V38Brq9/l/WgO+CfiBNpZjsNY5p7Dm8sucvDnt7r7dfTNalo6Q3Hjajb3MV0l6waOSPpygAKPpXzkelaR8FpZPt99D4j+F4Jbk5vLzZ649aAh+LLH+xlwoOGM8OflzViILAMqlcEd63L4qf+lr3/ADQ/89Yd/in5j+tA3vnfr0pJUjODinT941zu1AwUwOpNSbd/Etxa3B/hDPhvufDP+h7ikjo3yrqdf96gaMUkTcrrgdj/ADD1HqKUV27le9S7kAQuMbLcED2GKij8XzFBFcEg8o6etNBM8x9RUpfvJ8j+1Nf4j/KgQEONv3r1SowCu4/7xXKD/9k="/>
          <p:cNvSpPr>
            <a:spLocks noChangeAspect="1" noChangeArrowheads="1"/>
          </p:cNvSpPr>
          <p:nvPr/>
        </p:nvSpPr>
        <p:spPr bwMode="auto">
          <a:xfrm>
            <a:off x="307975" y="-693738"/>
            <a:ext cx="14097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wgHBgkIBwgKCgkLDRYPDQwMDRsUFRAWIB0iIiAdHx8kKDQsJCYxJx8fLT0tMTU3Ojo6Iys/RD84QzQ5OjcBCgoKDQwNGg8PGjclHyU3Nzc3Nzc3Nzc3Nzc3Nzc3Nzc3Nzc3Nzc3Nzc3Nzc3Nzc3Nzc3Nzc3Nzc3Nzc3Nzc3N//AABEIALoAlAMBIgACEQEDEQH/xAAcAAABBQEBAQAAAAAAAAAAAAAGAgMEBQcBAAj/xABCEAACAQMCBAQDBgMFBgcBAAABAgMABBEFIQYSMUETIlFhB3GBFDJCkaGxI1LBFjNDctEVgpKy4fAlNDZig6LxJP/EABQBAQAAAAAAAAAAAAAAAAAAAAD/xAAUEQEAAAAAAAAAAAAAAAAAAAAA/9oADAMBAAIRAxEAPwDJJ2bmYMO9MhmJwWO3pS5WPMc9yd6bBCkdqB87Yy5z1ANd8w5twcnNKiiluZwsQLs+wAop0vgXV7xWZrI8hQcjt+I9dt6AWQOdxnbrilr137bnNaBY/DG/dY5LzCN1aNGzgemf9KvofhtA28q8pYY5kwOX5evegyV4nU9jkZ2bJpJJBwzZPbG9ac/w2u4yzWgaN43BhkBDBj1BYHoO21DGpcG6pGZ5xZTwch80DrnlHqrDYjNAL5PMa7kjoSD7Uspy5yelIyKDvPynOSSaQxJz5qUxHKAB0zST/d5xQJDYOMZ9zS1A5ztgftTK5bOacyegB3GM9qBRPMw5VFJRsMAfrnvSsgdVI9ulSrDS7vUyVtELH2oH7aIkjPTsamRx8sgIOM05DwdrzjCpg/5qkf2E4iGcMMHcZNBPgaQpkcpHrXqbh4O4ijTB5Tv6mvUADOPOfme1ciiaRwACck5ApyQAsSDtvvV/wjpjX+ooFOwOeWMbn5ntQGXw+4djCx3NxaQ8x6Oy8zkfsK06GFIl5VBxVFYyx2yxIWVI1G5xgZ/erE38cSiRptsbBhgYoLNOg5eg6e1OjPLnv+dVMWpLNkxsD22qV9sPqgP70E3OBk1xZIpeZG5TkfdIqslluZdkKD60hIJFbm8TLY3oKTiv4eWWrhp9NWO1uW+8APK/v7H96xq+sZbKd7eVOSZHaN4j95GH9O4r6P08uqhOYuPQ9qFOJPh5HruuSakbwwK4XmjVNywGM5oMRMf8wGabPUqAdq1PWPhPcQ2sk2nXj3Eq+ZYmAHP9exoC1XSJLJhzMAwysiNlXib0YH16jtQU42zgZpyJOfqMUll5Scg/SpUCA4682c/KgZmi5Blt8dMnrRz8Kwee4U4IDbH02oTmiBRj2FGPwkX+PcDGd/6UEvivie60XUUihiBUjfJqLD8SpVX+LCeYds018UrfF6kiDBO1BUcIZRleb29KDRYviIJU5liyPc16hHT7LxLYERHrivUFRp1ib28WLybt0ZsA1q+nWy8OWi28NgqzzDzeFv8AnnGar+B9EtbC2XUrrElw65XxP8MegHrV+XkvJlFupJzjJPT3oFrbExCd3wx3PNgcppkySXEzIpCxRf3jvg5+Q/qakQaZNPKCzDw0B5ySWz8s117QQkoFwCQSSc81BYW0SvgxoEXG5BqbHEuByAE+pqLp5/gKg2APc1PUYG21Ahww69aaJOcGn5MjHpTMmcc2BQNCaSGUFG29KvbW6S4UKOuO9UBHPuOtKYSJgrscbGgJ8+XA2/rQdx1wnHrNtPOirziMndip5gNjn0+dEOnXYktlDE842qxQ8/TY0Hy1fWM9hciG9iMUmx5W2znuPUVJsIC2+MbZJrY/iHwy00b6vptlBPeRjMsbjOUHUgdzt096y+wtw58RVKrk4Hpv0oGrm2AgchcZFEHwl/8AO3Ppt+1Q7m3zatt2qZ8JR/4ndL8v60Ez4r24zHIoywNAdvC4AyOvpWo/E23zBGfcUHWtmJIvMAAOnvQT9CSM6cnMBnJr1SdHiRLQrz4w5wMV2gegIHl8aRIhgYx97Ht6UU6W0Ah9fag60mDR+KRhS2QPlUltblihXwuYhzjA2JoDdJVYY2A7KKizykth+XOcfOq3Trg+ChlZS4A5yO5p5m5lZ26scD+lBMsT/EYLuKsI54clfEXI670G6nxBHpaYDBSP7xuuNugoVuuJ5b2bmt45VQNk8gJ6e+3zxQbFkOPKetQpWxt0XNZY/wAQbmLCw2xPKP7yRzn8htVtoXFs+tXYtTC3Psw5STsO5J7UB5EfMxVuh3XHTNPsysvK3TND93q8GmTTS3ZIjSLmLL8+lUrfEO0U4VSSf5kyvzJzvQaCqAlZrZzyKcNgb1KtbgvyyKxIcZxQ3w7xVZX8nhQofEzyuM8oPuBVrYAWxaDxOdEPNEe/KaC/l80TE77b+1ZHeWdrFcymwaF4Q7cwQEMre4O2PlWrrLhASMkjoO9A2sRw3N5PNGoilVcSBSCr+nTofnQDNxDmFgo3wa58LI+TWbtT6f61ZmL+C23aoPw1IHEt0mdsHp8zQEnxIhB00P1ww/es/spmLMvUDatP+IEXPo7YHcfvWa2FtyzElNu5x1oLfTY2+zn727HpXqk2TgRHBA8x7VygHZrlmsTJb+ckgDIxT2iWaeK11cQzy3IOVR9lHyqPayTf2evL22t1WQODGnKSewJ99qlQSaitkh1C5RFZQVRFwSevK1BeDxVnREUA/ebJ2xVhcFltuUZBz6ZxVNpxk/vZ8jxPKue1XmmOY7lQznmG9AO6jpMd2vjCIyJG3iNFzjmlI6L8vnVZecT39oBCOHoIkYHkJUkn5EbVo93ErEtHlmYZ+tU13d2ULA3NreJNjcRxsAfy2NBm8VlJqF0rNYXEZkySSMAn2Jos4T0Q6He/apJszcuGTsoONverG1sb/UrnxXie2sweYLLvIx/oKtHgRXKt1LZ5uhoKb4ktJeaAZYUdQjqz4/lz3rNbdbEpz3VxMr5wscSA/mSQBW06pZLcaPLEqgloipA+VBum2WjTafaWWqRIksWR4rqVDf7wP6GgE4JYLS4jutMuXZkYExyryH9Nq1vh/WftaW/Mp5vDUOPfH/WhHUeGrNo41snt/FwwiEO/OOwq44dsphqQs5I+SWJEZgSQDgYP7UB5fXMUWn//ANDNGD91lOCvuKDMCWSSUTCVnJ3AxVlxtfXUUUVlbReRiC7MQQPY53FUmmZBKtvj0OaCaFPgN64qo+HqFeLLjIG6Hp86vEj/AIcm/aqjgVSnFso9Q1Ad8ZwGXSJAilm2wKzaW3midcjHN2A3rWteIGnOWA6VnGqS+ZXQDagix20qLg82TvtXqmQXyNEpbGfevUFLwnfWwsjFDbFG/G7b8xr1xpRvOK4mkA+y25yRnBY9RtVBwtcKs3htjmcnc7Yo1fmnjguIo3Ey4UyIvXB70EHWJpVIWNcmNg2OnzqfDdo0UU65Yg4ODURI5ZPEku4/DkywC5z5e1O2EUfhxp6nBHTNAQxzh41YNnOBg9qsbYRyJsRIevL6UJzi8tJwqAvFnBb0FWtjc+DC0rsAoGTk0FjrOpWuk2TTXDsWXYIi7ufQVXsk9ysU7lY+/KO1QbXTpdWJ1e/V8EE2cJ3Cjs5HqevtQnd6rxnHI7fZFiih2MW2/v1yfpQaXIWWBQMOcE5oV0zwY9buNPukR4piQ8TqCM9RQtc8c378sdtDyNjzBievpUCLUtRS5tdUnQ4aUknPX50GkPZabo7G7gtYYiPusi4+uKe0S/bUdTGpBBhoFTzDqRmg7iTVpL+SG3gLHxgNge57UUWki2Wn28cAGVjXJU+1Ani/VXubqKFFjIQ45yu/yprSt8E439Kr9TIlnVuVFLHcDvVlo4OcADr3oLWMbMB6VTcHjl4xYezftRAkRCkjr0qi4exbcajnYYYMN9u1BonEEckmlyLCpZyuwoEttHvJE/jW8gz64rTk5SoyRXmEXtQZBdaHqQnYR2rFM7YNerXD4fbFeoPlm3vZLZh4f3c7iiXROJri3hZ7hS1uWIYg+ZffHehNkb8Iyak2MpeMW/I7lieXfABoDf8AtJY386W1qxMnKXZ+g2xtUi0OWwhPMrBx7jNZ6qSaXrETzAKpPm5TkKCMGjPR72J7pFMg5t1FAau3PDhkOMdScjfpVXeR/ap4rEELGuGl9So7fU7fnVra3EDQrFK4DEdT0quuJ4LKee6cYBIUvuSVA9B89hQEEcwEY6coAAC9hUK/tIbqEiQEuf5ao/8Aa1+JM2OlahNH1DGHl+oyaU2q3sYAu9E1HEhO6AMV+gOaCj1Lg2Nua6smPiI+SgOciq7V42OmShkwOXO4wQRg9KJrziK3to/JpmoKFXfNuwGfnQ1f67a62yxQQyxzNleUDIYUCdHjEpgl8IyFRhR3zg4/pRlHEqqqlcMFHMPRsb/rQ7wlbgxwZB54+nMCN8UWQxE85O565oKTU15GBQeYYq10dW6kdd6r9ZRkkGxO+NqtNMJULsc0F0hAU53FBfEtleLdpdae5SVWypFGqJ5DVZqanw/rQUCT8ZyxKUvyu3SoV5c8dxZ5b5z8v/yjjS2JhXNTpVBYZGc+1Bkbavx4jFftN1t6Yr1ahJGoc4UflXKDECnPuRjJ/KmY3aOQlSV+uKspIeVTy7Cq5lJbc96C1uLWK6tVdA5kCnm5mpGl6fNIUnt5DHLC48rHZvT+tOWEpHKCByeuKIeH44JZXQpyh1Ct+9BbaZeJdBPEC8y/hPUGr2K1t4F8WOMSyDJLn160B8UabcWMqahCZVXYTeDsfnVpw7rOmXCrbRzXJmI8wnlY81AQahraWUQcv5z0Vd6G7zj+88Xw7VQIwctlfM3tRKLKwQtJyqQp6jf6UmS/txgW9vHsMkeGB86ANX4haqoJkgikXsrf970JTS/bbx7uVBCsjc2IV5eX5UXajNYa1qUcBtY/Czh5AnKwx3zUHW9EsoVSHSzLNcHfAOwHfNBzTY+IAqz6TefaEVA38TByPQZzn86nw8b3lhIIdS06MS9GBJjJ/PI/WrPhm1aysEtyckDLZ9e9Xy2ltqETQXtvFPEfwyLmgG7niXT7oI8yT2ee8y5T/jBIon0gxT2yS2sscyYHmjcMP0oS13gtLRzPoV7NaMxz4TtzJ9D1/PNDskWs6HP9tvbBl8wJvLRvDYe4Zdv+IUG2xoPBzn61Tamf4bfpQJZ/EnVLeQDxYdRhxjkvIxHKP/kTy/pV0nHWgahEVuPtGnTHoLhOdM/51/c4oCPT5o7WzlurhgIYYy7knYAVR6V8RdI1bw1mZtOuvxR3B8kg7cj9FPs2PnUm60a84k0BrSxu4ktblh4lxGefmjG/lxtuQKXo/wALeH4FBuo5758ZZpnIB+QXFBP/ANo20vnDlQenMjb/AJAg/Q16p8fBfDtuvhx6NEg68qySAf8ANXqDJ3hyD86rZIgjHaiY23kHl71VXNsQSzA9dhQMWqBmHLnYbYop0iyuBcwtBGJbVrclpF3ZZNsA0NuwsbVrllyVXYe/YUc8LIZoLK4UmOVoIy3Kcc2RQTkdZrTMsayJInLImOtAurcF3FvM9xpEp8MMGiBbB9xn2rXks4XGZIU5uhKjBpLaVbuvKC2M5w2/5ZoMUu+Ida08fZbpAkg6+IpyR6/Kqd9VvHVlEj+c5PK2K1XizgSfVvDMEq+QkBu4B9R3rOdQ0O90O/NrdxETLvGeXIkHqKCvsIZ7q4KxuUwMlmOAP+taT8PNNFzE8bZcymQTOxySoHKv/wBt/oaGIB4NjaXEcCyXEwMPhjqzdvl161qfB+kjStPVHfnnfzySerHsPYdqAW02J4pZ4XXLROYzk9wSP6VbWj+EzM5CqDUfia8ttD4oMd2oih1BPFhlB25hswP1I/Oh7UtWdpZI4D5cfeWgu9S1OKeTwo2Bp2DV7PT0U300aKdsP3oGspmW65iSTnfNRuOecz2/XBXpigJtZg4G1UufEjtJ2/xbUhDn15fumgTVtMisS507VYLsdt+R/ljpVVNGyDJUjPrVlpOiPqkTur9KDW9G4/4dttOhg+2xQ+HGFKyKVwcdhj9qZn+KGmeL9m01Z7q4I8qQxMeb5bVmF3w1c28DyAg8oyBitn4O4fsdG0u1NpBGJ5IleWYjzyMRk5NBFh13ii5jEq8PtED0We5VX+or1XN5cOtw4MfT2r1ALixyNhjB9Kr7iyBfDDvRitqcHA71nnHGvpA8mnadJmTpNKv4f/aPf1oB/iW+jadbS2YNHGcu3Zm9BRxwNNLc6Fayx+b7O3hMPl0/Ssn5jzknbFHPww1Q2muGxeTlivRy4YjHOPu/mMig2O0kWWIEDGaeKt8x2qOkeMlPKR2qUjZ8rLg0HMHGKTLax3ShJY0k9AwzjP7U/wBKp+LNWXROHb6+JAZI+WP/ADt5V/U0GbT8UaHomu3Mdho0VxFayMkTvJsvZiB6k9z2rQeE+K9M4li5beMwXCrkxMR+h7189+bIycn1qbo+qXekX8d1ZPyyJ+tBr/xi0n7Vwut8i5ksJObm7hG2b6bCsgs9QaIrDJkr0BBwQK3LhTiew4s017Z+Q3Bi5bm3P4gRg/Osh444Sm4X1GJRIJrS45jA5O4AP3W98YoOAvFGJYXfk5vMPvH86Zv3uLt0aaYPy/d5uwqutr+WNwnMQQOUEfpSriUnlDJyP1BXvQTLuKadAbtGI6nwgMY7HapWiarb6UGWBhID2kGMVTRTvGvMwJ5ero+D9f8AvtTN9iYiUSeJnoCMH60BZf8AFZWzblsEeQ9+fIFVWk3vFeu3CWul3c3MpJDK3Ksa5xucf9aH45mjOMHA9aKOE+JrHQRcCWJlM7BgUXPKQMUB1p3CnExtEN1xZdCT0ijVlA+bDNeqJbfEc20CKYRKjDmR4pFAZe2x3Br1ALa1xvrGq88KSLawE/3cGRke56mhmRsnPPv6062ETB2b3prkUt5s798UDZwdv09aUrFQCNivSuuFX6CvFaDWeAOOFvli0vWpSt3922uG28T0Vj/N7960VSQ3K3XvXzAhKuMnoc/KtY4A49SeOLStdlw4wkN25+/2Cv7+h70Glhs9sYoI+KxW40m1sC/IZZecEDO6jYfrRuo2wPu52oF4v0+81niFLWzbaOFRzcuRGSSeYnt2/Kgz604D4hvLSa4tbaMmN+QRtIA0mOpX2+dC0qMjsrjDKSMHtjYivo3XbldD4Yu7lDy/Zrc+H/m6D9TXzo/MSS2+Tk5/WgVaXc1hKs9rM8UqnIZGII9xRJecVzcQ6P8A7P15xLcwHxLS7IAYH0f1z60KLgM3f5iuMT2UEgZyKDjBopmDZ5h1FS45hLGEJwwPT1pmMiXCytgL91sZx7fKkS28lvLiRQNsg82xHsaBc6kAsCQw3qKWfmwO/qKllvEDbDm5fw9BTTxMPw9D+E0DJz90+uc+tTOHEs59ctbbU0U2rv8AxCfkcfriogwM77d896aZSVB9Bsc4oPoPSeC9DFhG0Omw8j+YeY9/rXayDSeONc02xjtEmaSOMYQsuSB6ZzXqCBJucjoT0Pam3U43DA/WpE2ynFLUDy7DpQQipJJJJ+tdX8PTvuaktswx/MK43UfWgYKkJzE5BOKWnUf6V38Brq9/l/WgO+CfiBNpZjsNY5p7Dm8sucvDnt7r7dfTNalo6Q3Hjajb3MV0l6waOSPpygAKPpXzkelaR8FpZPt99D4j+F4Jbk5vLzZ649aAh+LLH+xlwoOGM8OflzViILAMqlcEd63L4qf+lr3/ADQ/89Yd/in5j+tA3vnfr0pJUjODinT941zu1AwUwOpNSbd/Etxa3B/hDPhvufDP+h7ikjo3yrqdf96gaMUkTcrrgdj/ADD1HqKUV27le9S7kAQuMbLcED2GKij8XzFBFcEg8o6etNBM8x9RUpfvJ8j+1Nf4j/KgQEONv3r1SowCu4/7xXKD/9k="/>
          <p:cNvSpPr>
            <a:spLocks noChangeAspect="1" noChangeArrowheads="1"/>
          </p:cNvSpPr>
          <p:nvPr/>
        </p:nvSpPr>
        <p:spPr bwMode="auto">
          <a:xfrm>
            <a:off x="460375" y="-541338"/>
            <a:ext cx="14097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40" name="Picture 8" descr="http://www.nndb.com/people/954/000044822/Russe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2818631"/>
            <a:ext cx="24860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31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580" y="878667"/>
            <a:ext cx="7269162" cy="1143000"/>
          </a:xfrm>
        </p:spPr>
        <p:txBody>
          <a:bodyPr/>
          <a:lstStyle/>
          <a:p>
            <a:r>
              <a:rPr lang="en-GB" sz="2400" dirty="0" smtClean="0">
                <a:latin typeface="Helvetica Neue Light"/>
              </a:rPr>
              <a:t>Uncertainties in land use models</a:t>
            </a:r>
            <a:endParaRPr lang="en-GB" sz="2400" dirty="0">
              <a:latin typeface="Helvetica Neue Light"/>
            </a:endParaRPr>
          </a:p>
        </p:txBody>
      </p:sp>
      <p:pic>
        <p:nvPicPr>
          <p:cNvPr id="6" name="Picture 5" descr="GlobalSu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618" y="1821715"/>
            <a:ext cx="6407515" cy="4869712"/>
          </a:xfrm>
          <a:prstGeom prst="rect">
            <a:avLst/>
          </a:prstGeom>
        </p:spPr>
      </p:pic>
    </p:spTree>
    <p:extLst>
      <p:ext uri="{BB962C8B-B14F-4D97-AF65-F5344CB8AC3E}">
        <p14:creationId xmlns:p14="http://schemas.microsoft.com/office/powerpoint/2010/main" val="371011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638" y="928284"/>
            <a:ext cx="7269162" cy="1143000"/>
          </a:xfrm>
        </p:spPr>
        <p:txBody>
          <a:bodyPr>
            <a:noAutofit/>
          </a:bodyPr>
          <a:lstStyle/>
          <a:p>
            <a:r>
              <a:rPr lang="en-GB" sz="2400" dirty="0" smtClean="0">
                <a:latin typeface="Helvetica Neue Light"/>
              </a:rPr>
              <a:t>Global coefficient </a:t>
            </a:r>
            <a:r>
              <a:rPr lang="en-GB" sz="2400" dirty="0">
                <a:latin typeface="Helvetica Neue Light"/>
              </a:rPr>
              <a:t>of </a:t>
            </a:r>
            <a:r>
              <a:rPr lang="en-GB" sz="2400" dirty="0" smtClean="0">
                <a:latin typeface="Helvetica Neue Light"/>
              </a:rPr>
              <a:t>variation </a:t>
            </a:r>
            <a:r>
              <a:rPr lang="en-GB" sz="2400" dirty="0">
                <a:latin typeface="Helvetica Neue Light"/>
              </a:rPr>
              <a:t>and </a:t>
            </a:r>
            <a:r>
              <a:rPr lang="en-GB" sz="2400" dirty="0" smtClean="0">
                <a:latin typeface="Helvetica Neue Light"/>
              </a:rPr>
              <a:t>variance </a:t>
            </a:r>
            <a:r>
              <a:rPr lang="en-GB" sz="2400" dirty="0">
                <a:latin typeface="Helvetica Neue Light"/>
              </a:rPr>
              <a:t>components </a:t>
            </a:r>
            <a:r>
              <a:rPr lang="en-GB" sz="2400" dirty="0" smtClean="0">
                <a:latin typeface="Helvetica Neue Light"/>
              </a:rPr>
              <a:t> </a:t>
            </a:r>
            <a:endParaRPr lang="en-GB" sz="2400" dirty="0">
              <a:latin typeface="Helvetica Neue Light"/>
            </a:endParaRPr>
          </a:p>
        </p:txBody>
      </p:sp>
      <p:pic>
        <p:nvPicPr>
          <p:cNvPr id="4" name="Picture 3" descr="GlobalVarSi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08" y="2083980"/>
            <a:ext cx="8166692" cy="4580261"/>
          </a:xfrm>
          <a:prstGeom prst="rect">
            <a:avLst/>
          </a:prstGeom>
        </p:spPr>
      </p:pic>
    </p:spTree>
    <p:extLst>
      <p:ext uri="{BB962C8B-B14F-4D97-AF65-F5344CB8AC3E}">
        <p14:creationId xmlns:p14="http://schemas.microsoft.com/office/powerpoint/2010/main" val="1828701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l="21880" t="7927" r="21654" b="18176"/>
          <a:stretch>
            <a:fillRect/>
          </a:stretch>
        </p:blipFill>
        <p:spPr bwMode="auto">
          <a:xfrm>
            <a:off x="0" y="0"/>
            <a:ext cx="6630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099" name="Picture 3"/>
          <p:cNvPicPr>
            <a:picLocks noChangeAspect="1" noChangeArrowheads="1"/>
          </p:cNvPicPr>
          <p:nvPr/>
        </p:nvPicPr>
        <p:blipFill>
          <a:blip r:embed="rId2">
            <a:extLst>
              <a:ext uri="{28A0092B-C50C-407E-A947-70E740481C1C}">
                <a14:useLocalDpi xmlns:a14="http://schemas.microsoft.com/office/drawing/2010/main" val="0"/>
              </a:ext>
            </a:extLst>
          </a:blip>
          <a:srcRect l="20468" t="82132" r="67722" b="5696"/>
          <a:stretch>
            <a:fillRect/>
          </a:stretch>
        </p:blipFill>
        <p:spPr bwMode="auto">
          <a:xfrm>
            <a:off x="6560846" y="4261577"/>
            <a:ext cx="1800225"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0" name="Text Box 4"/>
          <p:cNvSpPr txBox="1">
            <a:spLocks noChangeArrowheads="1"/>
          </p:cNvSpPr>
          <p:nvPr/>
        </p:nvSpPr>
        <p:spPr bwMode="auto">
          <a:xfrm>
            <a:off x="6641068" y="2106763"/>
            <a:ext cx="23241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800" b="1" dirty="0">
                <a:solidFill>
                  <a:schemeClr val="tx2"/>
                </a:solidFill>
                <a:latin typeface="Arial" panose="020B0604020202020204" pitchFamily="34" charset="0"/>
                <a:cs typeface="Arial" panose="020B0604020202020204" pitchFamily="34" charset="0"/>
              </a:rPr>
              <a:t>Change in cropland area (for food production) by 2080 compared to baseline (%) for the 4 SRES storylines and HADCM3</a:t>
            </a:r>
          </a:p>
        </p:txBody>
      </p:sp>
      <p:sp>
        <p:nvSpPr>
          <p:cNvPr id="132101" name="Text Box 5"/>
          <p:cNvSpPr txBox="1">
            <a:spLocks noChangeArrowheads="1"/>
          </p:cNvSpPr>
          <p:nvPr/>
        </p:nvSpPr>
        <p:spPr bwMode="auto">
          <a:xfrm>
            <a:off x="6630988" y="5849152"/>
            <a:ext cx="2513012" cy="1015663"/>
          </a:xfrm>
          <a:prstGeom prst="rect">
            <a:avLst/>
          </a:prstGeom>
          <a:solidFill>
            <a:schemeClr val="bg1"/>
          </a:solidFill>
          <a:ln>
            <a:noFill/>
          </a:ln>
          <a:effectLst/>
          <a:extLst/>
        </p:spPr>
        <p:txBody>
          <a:bodyPr wrap="square">
            <a:spAutoFit/>
          </a:bodyPr>
          <a:lstStyle/>
          <a:p>
            <a:pPr eaLnBrk="1" hangingPunct="1"/>
            <a:r>
              <a:rPr lang="en-GB" altLang="en-US" sz="1200" dirty="0">
                <a:solidFill>
                  <a:schemeClr val="tx2"/>
                </a:solidFill>
                <a:latin typeface="Arial" panose="020B0604020202020204" pitchFamily="34" charset="0"/>
                <a:cs typeface="Arial" panose="020B0604020202020204" pitchFamily="34" charset="0"/>
              </a:rPr>
              <a:t>After: </a:t>
            </a:r>
            <a:r>
              <a:rPr lang="en-GB" altLang="en-US" sz="1200" dirty="0" err="1">
                <a:solidFill>
                  <a:schemeClr val="tx2"/>
                </a:solidFill>
                <a:latin typeface="Arial" panose="020B0604020202020204" pitchFamily="34" charset="0"/>
                <a:cs typeface="Arial" panose="020B0604020202020204" pitchFamily="34" charset="0"/>
              </a:rPr>
              <a:t>Schröter</a:t>
            </a:r>
            <a:r>
              <a:rPr lang="en-GB" altLang="en-US" sz="1200" dirty="0">
                <a:solidFill>
                  <a:schemeClr val="tx2"/>
                </a:solidFill>
                <a:latin typeface="Arial" panose="020B0604020202020204" pitchFamily="34" charset="0"/>
                <a:cs typeface="Arial" panose="020B0604020202020204" pitchFamily="34" charset="0"/>
              </a:rPr>
              <a:t> et al. </a:t>
            </a:r>
            <a:r>
              <a:rPr lang="en-US" altLang="en-US" sz="1200" dirty="0">
                <a:solidFill>
                  <a:schemeClr val="tx2"/>
                </a:solidFill>
                <a:latin typeface="Arial" panose="020B0604020202020204" pitchFamily="34" charset="0"/>
                <a:cs typeface="Arial" panose="020B0604020202020204" pitchFamily="34" charset="0"/>
              </a:rPr>
              <a:t>(2005). </a:t>
            </a:r>
            <a:r>
              <a:rPr lang="en-GB" altLang="en-US" sz="1200" dirty="0">
                <a:solidFill>
                  <a:schemeClr val="tx2"/>
                </a:solidFill>
                <a:latin typeface="Arial" panose="020B0604020202020204" pitchFamily="34" charset="0"/>
                <a:cs typeface="Arial" panose="020B0604020202020204" pitchFamily="34" charset="0"/>
              </a:rPr>
              <a:t>Ecosystem service supply and vulnerability to global change in Europe. </a:t>
            </a:r>
            <a:r>
              <a:rPr lang="en-GB" altLang="en-US" sz="1200" i="1" dirty="0">
                <a:solidFill>
                  <a:schemeClr val="tx2"/>
                </a:solidFill>
                <a:latin typeface="Arial" panose="020B0604020202020204" pitchFamily="34" charset="0"/>
                <a:cs typeface="Arial" panose="020B0604020202020204" pitchFamily="34" charset="0"/>
              </a:rPr>
              <a:t>Science</a:t>
            </a:r>
            <a:r>
              <a:rPr lang="en-GB" altLang="en-US" sz="1200" dirty="0">
                <a:solidFill>
                  <a:schemeClr val="tx2"/>
                </a:solidFill>
                <a:latin typeface="Arial" panose="020B0604020202020204" pitchFamily="34" charset="0"/>
                <a:cs typeface="Arial" panose="020B0604020202020204" pitchFamily="34" charset="0"/>
              </a:rPr>
              <a:t>, </a:t>
            </a:r>
            <a:r>
              <a:rPr lang="en-GB" altLang="en-US" sz="1200" b="1" dirty="0">
                <a:solidFill>
                  <a:schemeClr val="tx2"/>
                </a:solidFill>
                <a:latin typeface="Arial" panose="020B0604020202020204" pitchFamily="34" charset="0"/>
                <a:cs typeface="Arial" panose="020B0604020202020204" pitchFamily="34" charset="0"/>
              </a:rPr>
              <a:t>310</a:t>
            </a:r>
            <a:r>
              <a:rPr lang="en-GB" altLang="en-US" sz="1200" dirty="0">
                <a:solidFill>
                  <a:schemeClr val="tx2"/>
                </a:solidFill>
                <a:latin typeface="Arial" panose="020B0604020202020204" pitchFamily="34" charset="0"/>
                <a:cs typeface="Arial" panose="020B0604020202020204" pitchFamily="34" charset="0"/>
              </a:rPr>
              <a:t> (5752), 1333-1337</a:t>
            </a:r>
          </a:p>
        </p:txBody>
      </p:sp>
      <p:sp>
        <p:nvSpPr>
          <p:cNvPr id="2" name="TextBox 1"/>
          <p:cNvSpPr txBox="1"/>
          <p:nvPr/>
        </p:nvSpPr>
        <p:spPr>
          <a:xfrm>
            <a:off x="6630989" y="4"/>
            <a:ext cx="2513012" cy="1938992"/>
          </a:xfrm>
          <a:prstGeom prst="rect">
            <a:avLst/>
          </a:prstGeom>
          <a:solidFill>
            <a:schemeClr val="bg1"/>
          </a:solidFill>
        </p:spPr>
        <p:txBody>
          <a:bodyPr wrap="square" rtlCol="0">
            <a:spAutoFit/>
          </a:bodyPr>
          <a:lstStyle/>
          <a:p>
            <a:r>
              <a:rPr lang="en-GB" sz="2400" b="1" dirty="0" smtClean="0">
                <a:latin typeface="Helvetica Neue Light"/>
              </a:rPr>
              <a:t>The trade-off between intensification and </a:t>
            </a:r>
            <a:r>
              <a:rPr lang="en-GB" sz="2400" b="1" dirty="0" err="1" smtClean="0">
                <a:latin typeface="Helvetica Neue Light"/>
              </a:rPr>
              <a:t>extensification</a:t>
            </a:r>
            <a:endParaRPr lang="en-GB" sz="2400" b="1" dirty="0">
              <a:latin typeface="Helvetica Neue Light"/>
            </a:endParaRPr>
          </a:p>
        </p:txBody>
      </p:sp>
    </p:spTree>
    <p:extLst>
      <p:ext uri="{BB962C8B-B14F-4D97-AF65-F5344CB8AC3E}">
        <p14:creationId xmlns:p14="http://schemas.microsoft.com/office/powerpoint/2010/main" val="78952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0" t="14272" r="18955" b="10168"/>
          <a:stretch/>
        </p:blipFill>
        <p:spPr bwMode="auto">
          <a:xfrm>
            <a:off x="1396409" y="929500"/>
            <a:ext cx="6996512" cy="545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96409" y="6321440"/>
            <a:ext cx="6911163" cy="461665"/>
          </a:xfrm>
          <a:prstGeom prst="rect">
            <a:avLst/>
          </a:prstGeom>
          <a:noFill/>
        </p:spPr>
        <p:txBody>
          <a:bodyPr wrap="square" rtlCol="0">
            <a:spAutoFit/>
          </a:bodyPr>
          <a:lstStyle/>
          <a:p>
            <a:r>
              <a:rPr lang="en-GB" sz="1200" dirty="0" smtClean="0"/>
              <a:t>Source: UK </a:t>
            </a:r>
            <a:r>
              <a:rPr lang="en-GB" sz="1200" dirty="0"/>
              <a:t>National Ecosystem Assessment (2014) The </a:t>
            </a:r>
            <a:r>
              <a:rPr lang="en-GB" sz="1200" dirty="0" smtClean="0"/>
              <a:t>UK National </a:t>
            </a:r>
            <a:r>
              <a:rPr lang="en-GB" sz="1200" dirty="0"/>
              <a:t>Ecosystem Assessment: Synthesis of the Key Findings. </a:t>
            </a:r>
            <a:r>
              <a:rPr lang="en-GB" sz="1200" dirty="0" smtClean="0"/>
              <a:t>UNEP-WCMC, LWEC</a:t>
            </a:r>
            <a:r>
              <a:rPr lang="en-GB" sz="1200" dirty="0"/>
              <a:t>, UK.</a:t>
            </a:r>
          </a:p>
        </p:txBody>
      </p:sp>
    </p:spTree>
    <p:extLst>
      <p:ext uri="{BB962C8B-B14F-4D97-AF65-F5344CB8AC3E}">
        <p14:creationId xmlns:p14="http://schemas.microsoft.com/office/powerpoint/2010/main" val="2589736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5"/>
          <p:cNvGrpSpPr>
            <a:grpSpLocks/>
          </p:cNvGrpSpPr>
          <p:nvPr/>
        </p:nvGrpSpPr>
        <p:grpSpPr bwMode="auto">
          <a:xfrm>
            <a:off x="1123800" y="6035278"/>
            <a:ext cx="7908876" cy="281286"/>
            <a:chOff x="0" y="48"/>
            <a:chExt cx="7551" cy="252"/>
          </a:xfrm>
        </p:grpSpPr>
        <p:sp>
          <p:nvSpPr>
            <p:cNvPr id="45065" name="Rectangle 1"/>
            <p:cNvSpPr>
              <a:spLocks/>
            </p:cNvSpPr>
            <p:nvPr/>
          </p:nvSpPr>
          <p:spPr bwMode="auto">
            <a:xfrm>
              <a:off x="5602" y="52"/>
              <a:ext cx="194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200">
                  <a:solidFill>
                    <a:srgbClr val="4A7594"/>
                  </a:solidFill>
                  <a:latin typeface="Helvetica Neue Bold Condensed" charset="0"/>
                  <a:ea typeface="ヒラギノ角ゴ ProN W6" charset="-128"/>
                  <a:sym typeface="Helvetica Neue Bold Condensed" charset="0"/>
                </a:defRPr>
              </a:lvl1pPr>
              <a:lvl2pPr marL="742950" indent="-285750" eaLnBrk="0" hangingPunct="0">
                <a:defRPr sz="3200">
                  <a:solidFill>
                    <a:srgbClr val="4A7594"/>
                  </a:solidFill>
                  <a:latin typeface="Helvetica Neue Bold Condensed" charset="0"/>
                  <a:ea typeface="ヒラギノ角ゴ ProN W6" charset="-128"/>
                  <a:sym typeface="Helvetica Neue Bold Condensed" charset="0"/>
                </a:defRPr>
              </a:lvl2pPr>
              <a:lvl3pPr marL="1143000" indent="-228600" eaLnBrk="0" hangingPunct="0">
                <a:defRPr sz="3200">
                  <a:solidFill>
                    <a:srgbClr val="4A7594"/>
                  </a:solidFill>
                  <a:latin typeface="Helvetica Neue Bold Condensed" charset="0"/>
                  <a:ea typeface="ヒラギノ角ゴ ProN W6" charset="-128"/>
                  <a:sym typeface="Helvetica Neue Bold Condensed" charset="0"/>
                </a:defRPr>
              </a:lvl3pPr>
              <a:lvl4pPr marL="1600200" indent="-228600" eaLnBrk="0" hangingPunct="0">
                <a:defRPr sz="3200">
                  <a:solidFill>
                    <a:srgbClr val="4A7594"/>
                  </a:solidFill>
                  <a:latin typeface="Helvetica Neue Bold Condensed" charset="0"/>
                  <a:ea typeface="ヒラギノ角ゴ ProN W6" charset="-128"/>
                  <a:sym typeface="Helvetica Neue Bold Condensed" charset="0"/>
                </a:defRPr>
              </a:lvl4pPr>
              <a:lvl5pPr marL="2057400" indent="-228600" eaLnBrk="0" hangingPunct="0">
                <a:defRPr sz="3200">
                  <a:solidFill>
                    <a:srgbClr val="4A7594"/>
                  </a:solidFill>
                  <a:latin typeface="Helvetica Neue Bold Condensed" charset="0"/>
                  <a:ea typeface="ヒラギノ角ゴ ProN W6" charset="-128"/>
                  <a:sym typeface="Helvetica Neue Bold Condensed" charset="0"/>
                </a:defRPr>
              </a:lvl5pPr>
              <a:lvl6pPr marL="25146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6pPr>
              <a:lvl7pPr marL="29718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7pPr>
              <a:lvl8pPr marL="34290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8pPr>
              <a:lvl9pPr marL="38862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9pPr>
            </a:lstStyle>
            <a:p>
              <a:pPr eaLnBrk="1" hangingPunct="1"/>
              <a:r>
                <a:rPr lang="en-US" altLang="en-US" sz="1800">
                  <a:solidFill>
                    <a:schemeClr val="tx1"/>
                  </a:solidFill>
                  <a:latin typeface="Calibri Bold" charset="0"/>
                  <a:sym typeface="Calibri Bold" charset="0"/>
                </a:rPr>
                <a:t>Green &amp; Pleasant Land</a:t>
              </a:r>
            </a:p>
          </p:txBody>
        </p:sp>
        <p:sp>
          <p:nvSpPr>
            <p:cNvPr id="45066" name="Rectangle 2"/>
            <p:cNvSpPr>
              <a:spLocks/>
            </p:cNvSpPr>
            <p:nvPr/>
          </p:nvSpPr>
          <p:spPr bwMode="auto">
            <a:xfrm>
              <a:off x="1921" y="48"/>
              <a:ext cx="147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200">
                  <a:solidFill>
                    <a:srgbClr val="4A7594"/>
                  </a:solidFill>
                  <a:latin typeface="Helvetica Neue Bold Condensed" charset="0"/>
                  <a:ea typeface="ヒラギノ角ゴ ProN W6" charset="-128"/>
                  <a:sym typeface="Helvetica Neue Bold Condensed" charset="0"/>
                </a:defRPr>
              </a:lvl1pPr>
              <a:lvl2pPr marL="742950" indent="-285750" eaLnBrk="0" hangingPunct="0">
                <a:defRPr sz="3200">
                  <a:solidFill>
                    <a:srgbClr val="4A7594"/>
                  </a:solidFill>
                  <a:latin typeface="Helvetica Neue Bold Condensed" charset="0"/>
                  <a:ea typeface="ヒラギノ角ゴ ProN W6" charset="-128"/>
                  <a:sym typeface="Helvetica Neue Bold Condensed" charset="0"/>
                </a:defRPr>
              </a:lvl2pPr>
              <a:lvl3pPr marL="1143000" indent="-228600" eaLnBrk="0" hangingPunct="0">
                <a:defRPr sz="3200">
                  <a:solidFill>
                    <a:srgbClr val="4A7594"/>
                  </a:solidFill>
                  <a:latin typeface="Helvetica Neue Bold Condensed" charset="0"/>
                  <a:ea typeface="ヒラギノ角ゴ ProN W6" charset="-128"/>
                  <a:sym typeface="Helvetica Neue Bold Condensed" charset="0"/>
                </a:defRPr>
              </a:lvl3pPr>
              <a:lvl4pPr marL="1600200" indent="-228600" eaLnBrk="0" hangingPunct="0">
                <a:defRPr sz="3200">
                  <a:solidFill>
                    <a:srgbClr val="4A7594"/>
                  </a:solidFill>
                  <a:latin typeface="Helvetica Neue Bold Condensed" charset="0"/>
                  <a:ea typeface="ヒラギノ角ゴ ProN W6" charset="-128"/>
                  <a:sym typeface="Helvetica Neue Bold Condensed" charset="0"/>
                </a:defRPr>
              </a:lvl4pPr>
              <a:lvl5pPr marL="2057400" indent="-228600" eaLnBrk="0" hangingPunct="0">
                <a:defRPr sz="3200">
                  <a:solidFill>
                    <a:srgbClr val="4A7594"/>
                  </a:solidFill>
                  <a:latin typeface="Helvetica Neue Bold Condensed" charset="0"/>
                  <a:ea typeface="ヒラギノ角ゴ ProN W6" charset="-128"/>
                  <a:sym typeface="Helvetica Neue Bold Condensed" charset="0"/>
                </a:defRPr>
              </a:lvl5pPr>
              <a:lvl6pPr marL="25146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6pPr>
              <a:lvl7pPr marL="29718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7pPr>
              <a:lvl8pPr marL="34290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8pPr>
              <a:lvl9pPr marL="38862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9pPr>
            </a:lstStyle>
            <a:p>
              <a:pPr eaLnBrk="1" hangingPunct="1"/>
              <a:r>
                <a:rPr lang="en-US" altLang="en-US" sz="1800" dirty="0">
                  <a:solidFill>
                    <a:schemeClr val="tx1"/>
                  </a:solidFill>
                  <a:latin typeface="Calibri Bold" charset="0"/>
                  <a:sym typeface="Calibri Bold" charset="0"/>
                </a:rPr>
                <a:t>National Security</a:t>
              </a:r>
            </a:p>
          </p:txBody>
        </p:sp>
        <p:sp>
          <p:nvSpPr>
            <p:cNvPr id="45067" name="Rectangle 3"/>
            <p:cNvSpPr>
              <a:spLocks/>
            </p:cNvSpPr>
            <p:nvPr/>
          </p:nvSpPr>
          <p:spPr bwMode="auto">
            <a:xfrm>
              <a:off x="3943" y="48"/>
              <a:ext cx="124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200">
                  <a:solidFill>
                    <a:srgbClr val="4A7594"/>
                  </a:solidFill>
                  <a:latin typeface="Helvetica Neue Bold Condensed" charset="0"/>
                  <a:ea typeface="ヒラギノ角ゴ ProN W6" charset="-128"/>
                  <a:sym typeface="Helvetica Neue Bold Condensed" charset="0"/>
                </a:defRPr>
              </a:lvl1pPr>
              <a:lvl2pPr marL="742950" indent="-285750" eaLnBrk="0" hangingPunct="0">
                <a:defRPr sz="3200">
                  <a:solidFill>
                    <a:srgbClr val="4A7594"/>
                  </a:solidFill>
                  <a:latin typeface="Helvetica Neue Bold Condensed" charset="0"/>
                  <a:ea typeface="ヒラギノ角ゴ ProN W6" charset="-128"/>
                  <a:sym typeface="Helvetica Neue Bold Condensed" charset="0"/>
                </a:defRPr>
              </a:lvl2pPr>
              <a:lvl3pPr marL="1143000" indent="-228600" eaLnBrk="0" hangingPunct="0">
                <a:defRPr sz="3200">
                  <a:solidFill>
                    <a:srgbClr val="4A7594"/>
                  </a:solidFill>
                  <a:latin typeface="Helvetica Neue Bold Condensed" charset="0"/>
                  <a:ea typeface="ヒラギノ角ゴ ProN W6" charset="-128"/>
                  <a:sym typeface="Helvetica Neue Bold Condensed" charset="0"/>
                </a:defRPr>
              </a:lvl3pPr>
              <a:lvl4pPr marL="1600200" indent="-228600" eaLnBrk="0" hangingPunct="0">
                <a:defRPr sz="3200">
                  <a:solidFill>
                    <a:srgbClr val="4A7594"/>
                  </a:solidFill>
                  <a:latin typeface="Helvetica Neue Bold Condensed" charset="0"/>
                  <a:ea typeface="ヒラギノ角ゴ ProN W6" charset="-128"/>
                  <a:sym typeface="Helvetica Neue Bold Condensed" charset="0"/>
                </a:defRPr>
              </a:lvl4pPr>
              <a:lvl5pPr marL="2057400" indent="-228600" eaLnBrk="0" hangingPunct="0">
                <a:defRPr sz="3200">
                  <a:solidFill>
                    <a:srgbClr val="4A7594"/>
                  </a:solidFill>
                  <a:latin typeface="Helvetica Neue Bold Condensed" charset="0"/>
                  <a:ea typeface="ヒラギノ角ゴ ProN W6" charset="-128"/>
                  <a:sym typeface="Helvetica Neue Bold Condensed" charset="0"/>
                </a:defRPr>
              </a:lvl5pPr>
              <a:lvl6pPr marL="25146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6pPr>
              <a:lvl7pPr marL="29718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7pPr>
              <a:lvl8pPr marL="34290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8pPr>
              <a:lvl9pPr marL="38862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9pPr>
            </a:lstStyle>
            <a:p>
              <a:pPr eaLnBrk="1" hangingPunct="1"/>
              <a:r>
                <a:rPr lang="en-US" altLang="en-US" sz="1800">
                  <a:solidFill>
                    <a:schemeClr val="tx1"/>
                  </a:solidFill>
                  <a:latin typeface="Calibri Bold" charset="0"/>
                  <a:sym typeface="Calibri Bold" charset="0"/>
                </a:rPr>
                <a:t>Nature@Work</a:t>
              </a:r>
            </a:p>
          </p:txBody>
        </p:sp>
        <p:sp>
          <p:nvSpPr>
            <p:cNvPr id="45068" name="Rectangle 4"/>
            <p:cNvSpPr>
              <a:spLocks/>
            </p:cNvSpPr>
            <p:nvPr/>
          </p:nvSpPr>
          <p:spPr bwMode="auto">
            <a:xfrm>
              <a:off x="0" y="48"/>
              <a:ext cx="136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200">
                  <a:solidFill>
                    <a:srgbClr val="4A7594"/>
                  </a:solidFill>
                  <a:latin typeface="Helvetica Neue Bold Condensed" charset="0"/>
                  <a:ea typeface="ヒラギノ角ゴ ProN W6" charset="-128"/>
                  <a:sym typeface="Helvetica Neue Bold Condensed" charset="0"/>
                </a:defRPr>
              </a:lvl1pPr>
              <a:lvl2pPr marL="742950" indent="-285750" eaLnBrk="0" hangingPunct="0">
                <a:defRPr sz="3200">
                  <a:solidFill>
                    <a:srgbClr val="4A7594"/>
                  </a:solidFill>
                  <a:latin typeface="Helvetica Neue Bold Condensed" charset="0"/>
                  <a:ea typeface="ヒラギノ角ゴ ProN W6" charset="-128"/>
                  <a:sym typeface="Helvetica Neue Bold Condensed" charset="0"/>
                </a:defRPr>
              </a:lvl2pPr>
              <a:lvl3pPr marL="1143000" indent="-228600" eaLnBrk="0" hangingPunct="0">
                <a:defRPr sz="3200">
                  <a:solidFill>
                    <a:srgbClr val="4A7594"/>
                  </a:solidFill>
                  <a:latin typeface="Helvetica Neue Bold Condensed" charset="0"/>
                  <a:ea typeface="ヒラギノ角ゴ ProN W6" charset="-128"/>
                  <a:sym typeface="Helvetica Neue Bold Condensed" charset="0"/>
                </a:defRPr>
              </a:lvl3pPr>
              <a:lvl4pPr marL="1600200" indent="-228600" eaLnBrk="0" hangingPunct="0">
                <a:defRPr sz="3200">
                  <a:solidFill>
                    <a:srgbClr val="4A7594"/>
                  </a:solidFill>
                  <a:latin typeface="Helvetica Neue Bold Condensed" charset="0"/>
                  <a:ea typeface="ヒラギノ角ゴ ProN W6" charset="-128"/>
                  <a:sym typeface="Helvetica Neue Bold Condensed" charset="0"/>
                </a:defRPr>
              </a:lvl4pPr>
              <a:lvl5pPr marL="2057400" indent="-228600" eaLnBrk="0" hangingPunct="0">
                <a:defRPr sz="3200">
                  <a:solidFill>
                    <a:srgbClr val="4A7594"/>
                  </a:solidFill>
                  <a:latin typeface="Helvetica Neue Bold Condensed" charset="0"/>
                  <a:ea typeface="ヒラギノ角ゴ ProN W6" charset="-128"/>
                  <a:sym typeface="Helvetica Neue Bold Condensed" charset="0"/>
                </a:defRPr>
              </a:lvl5pPr>
              <a:lvl6pPr marL="25146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6pPr>
              <a:lvl7pPr marL="29718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7pPr>
              <a:lvl8pPr marL="34290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8pPr>
              <a:lvl9pPr marL="3886200" indent="-228600" algn="ctr" eaLnBrk="0" fontAlgn="base" hangingPunct="0">
                <a:spcBef>
                  <a:spcPct val="0"/>
                </a:spcBef>
                <a:spcAft>
                  <a:spcPct val="0"/>
                </a:spcAft>
                <a:defRPr sz="3200">
                  <a:solidFill>
                    <a:srgbClr val="4A7594"/>
                  </a:solidFill>
                  <a:latin typeface="Helvetica Neue Bold Condensed" charset="0"/>
                  <a:ea typeface="ヒラギノ角ゴ ProN W6" charset="-128"/>
                  <a:sym typeface="Helvetica Neue Bold Condensed" charset="0"/>
                </a:defRPr>
              </a:lvl9pPr>
            </a:lstStyle>
            <a:p>
              <a:pPr eaLnBrk="1" hangingPunct="1"/>
              <a:r>
                <a:rPr lang="en-US" altLang="en-US" sz="1800" dirty="0">
                  <a:solidFill>
                    <a:schemeClr val="tx1"/>
                  </a:solidFill>
                  <a:latin typeface="Calibri Bold" charset="0"/>
                  <a:sym typeface="Calibri Bold" charset="0"/>
                </a:rPr>
                <a:t>World Markets</a:t>
              </a:r>
            </a:p>
          </p:txBody>
        </p:sp>
      </p:grpSp>
      <p:pic>
        <p:nvPicPr>
          <p:cNvPr id="45059" name="Picture 7"/>
          <p:cNvPicPr>
            <a:picLocks noChangeAspect="1" noChangeArrowheads="1"/>
          </p:cNvPicPr>
          <p:nvPr/>
        </p:nvPicPr>
        <p:blipFill>
          <a:blip r:embed="rId3">
            <a:extLst>
              <a:ext uri="{28A0092B-C50C-407E-A947-70E740481C1C}">
                <a14:useLocalDpi xmlns:a14="http://schemas.microsoft.com/office/drawing/2010/main" val="0"/>
              </a:ext>
            </a:extLst>
          </a:blip>
          <a:srcRect l="11002" t="10982" r="68965" b="56068"/>
          <a:stretch>
            <a:fillRect/>
          </a:stretch>
        </p:blipFill>
        <p:spPr bwMode="auto">
          <a:xfrm>
            <a:off x="7391400" y="1057521"/>
            <a:ext cx="1194154" cy="167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5060" name="Group 12"/>
          <p:cNvGrpSpPr>
            <a:grpSpLocks/>
          </p:cNvGrpSpPr>
          <p:nvPr/>
        </p:nvGrpSpPr>
        <p:grpSpPr bwMode="auto">
          <a:xfrm>
            <a:off x="1085849" y="2857500"/>
            <a:ext cx="7946827" cy="2971800"/>
            <a:chOff x="0" y="0"/>
            <a:chExt cx="7840" cy="2880"/>
          </a:xfrm>
        </p:grpSpPr>
        <p:pic>
          <p:nvPicPr>
            <p:cNvPr id="45061" name="Picture 8"/>
            <p:cNvPicPr>
              <a:picLocks noChangeArrowheads="1"/>
            </p:cNvPicPr>
            <p:nvPr/>
          </p:nvPicPr>
          <p:blipFill>
            <a:blip r:embed="rId4">
              <a:extLst>
                <a:ext uri="{28A0092B-C50C-407E-A947-70E740481C1C}">
                  <a14:useLocalDpi xmlns:a14="http://schemas.microsoft.com/office/drawing/2010/main" val="0"/>
                </a:ext>
              </a:extLst>
            </a:blip>
            <a:srcRect l="35829" t="11945" r="15471" b="9441"/>
            <a:stretch>
              <a:fillRect/>
            </a:stretch>
          </p:blipFill>
          <p:spPr bwMode="auto">
            <a:xfrm>
              <a:off x="0" y="0"/>
              <a:ext cx="1956"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5062" name="Picture 9"/>
            <p:cNvPicPr>
              <a:picLocks noChangeArrowheads="1"/>
            </p:cNvPicPr>
            <p:nvPr/>
          </p:nvPicPr>
          <p:blipFill>
            <a:blip r:embed="rId5">
              <a:extLst>
                <a:ext uri="{28A0092B-C50C-407E-A947-70E740481C1C}">
                  <a14:useLocalDpi xmlns:a14="http://schemas.microsoft.com/office/drawing/2010/main" val="0"/>
                </a:ext>
              </a:extLst>
            </a:blip>
            <a:srcRect l="35620" t="10536" r="15523" b="9386"/>
            <a:stretch>
              <a:fillRect/>
            </a:stretch>
          </p:blipFill>
          <p:spPr bwMode="auto">
            <a:xfrm>
              <a:off x="1963" y="0"/>
              <a:ext cx="1957"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5063" name="Picture 10"/>
            <p:cNvPicPr>
              <a:picLocks noChangeArrowheads="1"/>
            </p:cNvPicPr>
            <p:nvPr/>
          </p:nvPicPr>
          <p:blipFill>
            <a:blip r:embed="rId6">
              <a:extLst>
                <a:ext uri="{28A0092B-C50C-407E-A947-70E740481C1C}">
                  <a14:useLocalDpi xmlns:a14="http://schemas.microsoft.com/office/drawing/2010/main" val="0"/>
                </a:ext>
              </a:extLst>
            </a:blip>
            <a:srcRect l="35771" t="12161" r="15610" b="9073"/>
            <a:stretch>
              <a:fillRect/>
            </a:stretch>
          </p:blipFill>
          <p:spPr bwMode="auto">
            <a:xfrm>
              <a:off x="3919" y="0"/>
              <a:ext cx="1957"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5064" name="Picture 11"/>
            <p:cNvPicPr>
              <a:picLocks noChangeArrowheads="1"/>
            </p:cNvPicPr>
            <p:nvPr/>
          </p:nvPicPr>
          <p:blipFill>
            <a:blip r:embed="rId3">
              <a:extLst>
                <a:ext uri="{28A0092B-C50C-407E-A947-70E740481C1C}">
                  <a14:useLocalDpi xmlns:a14="http://schemas.microsoft.com/office/drawing/2010/main" val="0"/>
                </a:ext>
              </a:extLst>
            </a:blip>
            <a:srcRect l="35468" t="11945" r="15434" b="7513"/>
            <a:stretch>
              <a:fillRect/>
            </a:stretch>
          </p:blipFill>
          <p:spPr bwMode="auto">
            <a:xfrm>
              <a:off x="5883" y="0"/>
              <a:ext cx="1957"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 name="Title 1"/>
          <p:cNvSpPr>
            <a:spLocks noGrp="1"/>
          </p:cNvSpPr>
          <p:nvPr>
            <p:ph type="title"/>
          </p:nvPr>
        </p:nvSpPr>
        <p:spPr>
          <a:xfrm>
            <a:off x="1105906" y="1095662"/>
            <a:ext cx="6174657" cy="1143000"/>
          </a:xfrm>
        </p:spPr>
        <p:txBody>
          <a:bodyPr/>
          <a:lstStyle/>
          <a:p>
            <a:pPr eaLnBrk="1" hangingPunct="1">
              <a:lnSpc>
                <a:spcPct val="90000"/>
              </a:lnSpc>
            </a:pPr>
            <a:r>
              <a:rPr lang="en-US" altLang="en-US" sz="2400" dirty="0" smtClean="0">
                <a:latin typeface="Helvetica Neue Light" charset="0"/>
                <a:sym typeface="Helvetica Neue Light" charset="0"/>
              </a:rPr>
              <a:t>What are the local vs global trade-offs in food and timber production?</a:t>
            </a:r>
            <a:br>
              <a:rPr lang="en-US" altLang="en-US" sz="2400" dirty="0" smtClean="0">
                <a:latin typeface="Helvetica Neue Light" charset="0"/>
                <a:sym typeface="Helvetica Neue Light" charset="0"/>
              </a:rPr>
            </a:br>
            <a:endParaRPr lang="en-GB" sz="2400" dirty="0"/>
          </a:p>
        </p:txBody>
      </p:sp>
      <p:sp>
        <p:nvSpPr>
          <p:cNvPr id="3" name="TextBox 2"/>
          <p:cNvSpPr txBox="1"/>
          <p:nvPr/>
        </p:nvSpPr>
        <p:spPr>
          <a:xfrm>
            <a:off x="1104750" y="2143693"/>
            <a:ext cx="6156763" cy="646331"/>
          </a:xfrm>
          <a:prstGeom prst="rect">
            <a:avLst/>
          </a:prstGeom>
          <a:noFill/>
        </p:spPr>
        <p:txBody>
          <a:bodyPr wrap="square" rtlCol="0">
            <a:spAutoFit/>
          </a:bodyPr>
          <a:lstStyle/>
          <a:p>
            <a:r>
              <a:rPr lang="en-US" altLang="en-US" dirty="0">
                <a:latin typeface="Helvetica Neue Light" charset="0"/>
                <a:sym typeface="Helvetica Neue Light" charset="0"/>
              </a:rPr>
              <a:t>Forest area (% of 5km grid</a:t>
            </a:r>
            <a:r>
              <a:rPr lang="en-US" altLang="en-US" dirty="0" smtClean="0">
                <a:latin typeface="Helvetica Neue Light" charset="0"/>
                <a:sym typeface="Helvetica Neue Light" charset="0"/>
              </a:rPr>
              <a:t>) based on the </a:t>
            </a:r>
            <a:r>
              <a:rPr lang="en-GB" dirty="0" smtClean="0"/>
              <a:t>UK </a:t>
            </a:r>
            <a:r>
              <a:rPr lang="en-GB" dirty="0" smtClean="0"/>
              <a:t>National Ecosystem Assessment (NEA</a:t>
            </a:r>
            <a:r>
              <a:rPr lang="en-GB" dirty="0" smtClean="0"/>
              <a:t>) scenarios</a:t>
            </a:r>
            <a:endParaRPr lang="en-GB" dirty="0"/>
          </a:p>
        </p:txBody>
      </p:sp>
      <p:sp>
        <p:nvSpPr>
          <p:cNvPr id="4" name="TextBox 3"/>
          <p:cNvSpPr txBox="1"/>
          <p:nvPr/>
        </p:nvSpPr>
        <p:spPr>
          <a:xfrm>
            <a:off x="1123800" y="6389786"/>
            <a:ext cx="3693062" cy="307777"/>
          </a:xfrm>
          <a:prstGeom prst="rect">
            <a:avLst/>
          </a:prstGeom>
          <a:noFill/>
        </p:spPr>
        <p:txBody>
          <a:bodyPr wrap="none" rtlCol="0">
            <a:spAutoFit/>
          </a:bodyPr>
          <a:lstStyle/>
          <a:p>
            <a:r>
              <a:rPr lang="en-GB" sz="1400" dirty="0" smtClean="0"/>
              <a:t>Source: James Paterson, University of Edinburgh</a:t>
            </a:r>
            <a:endParaRPr lang="en-GB" sz="1400" dirty="0"/>
          </a:p>
        </p:txBody>
      </p:sp>
    </p:spTree>
    <p:extLst>
      <p:ext uri="{BB962C8B-B14F-4D97-AF65-F5344CB8AC3E}">
        <p14:creationId xmlns:p14="http://schemas.microsoft.com/office/powerpoint/2010/main" val="412207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2024</TotalTime>
  <Words>860</Words>
  <Application>Microsoft Office PowerPoint</Application>
  <PresentationFormat>On-screen Show (4:3)</PresentationFormat>
  <Paragraphs>74</Paragraphs>
  <Slides>19</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Aharoni</vt:lpstr>
      <vt:lpstr>Arial</vt:lpstr>
      <vt:lpstr>Calibri</vt:lpstr>
      <vt:lpstr>Calibri Bold</vt:lpstr>
      <vt:lpstr>Helvetica Neue Light</vt:lpstr>
      <vt:lpstr>Lucida Grande</vt:lpstr>
      <vt:lpstr>MS PGothic</vt:lpstr>
      <vt:lpstr>Swis721 ThIt BT</vt:lpstr>
      <vt:lpstr>Tahoma</vt:lpstr>
      <vt:lpstr>Times New Roman</vt:lpstr>
      <vt:lpstr>ヒラギノ角ゴ ProN W6</vt:lpstr>
      <vt:lpstr>pres6</vt:lpstr>
      <vt:lpstr>Synergies and Trade-Offs in Land-Based Climate Mitigation and Biodiversity</vt:lpstr>
      <vt:lpstr>What this session is about …</vt:lpstr>
      <vt:lpstr>The limitations and constraints to land-based mitigation</vt:lpstr>
      <vt:lpstr>What are the uncertainties in estimating land-based mitigation and nature?</vt:lpstr>
      <vt:lpstr>Uncertainties in land use models</vt:lpstr>
      <vt:lpstr>Global coefficient of variation and variance components  </vt:lpstr>
      <vt:lpstr>PowerPoint Presentation</vt:lpstr>
      <vt:lpstr>PowerPoint Presentation</vt:lpstr>
      <vt:lpstr>What are the local vs global trade-offs in food and timber production? </vt:lpstr>
      <vt:lpstr>PowerPoint Presentation</vt:lpstr>
      <vt:lpstr>Simulation of the uptake of the bioenergy crops miscanthus and short rotation coppicing</vt:lpstr>
      <vt:lpstr>PowerPoint Presentation</vt:lpstr>
      <vt:lpstr>PowerPoint Presentation</vt:lpstr>
      <vt:lpstr>What are the changing drivers of food production?</vt:lpstr>
      <vt:lpstr>How much land could become available for climate mitigation &amp; nature? The role of diet …</vt:lpstr>
      <vt:lpstr>Key messages</vt:lpstr>
      <vt:lpstr>PowerPoint Presentation</vt:lpstr>
      <vt:lpstr>Questions</vt:lpstr>
      <vt:lpstr>Questions</vt:lpstr>
    </vt:vector>
  </TitlesOfParts>
  <Company>The University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should go here</dc:title>
  <dc:creator>Aileen Robertson</dc:creator>
  <cp:lastModifiedBy>Mark Rounsevell</cp:lastModifiedBy>
  <cp:revision>218</cp:revision>
  <dcterms:created xsi:type="dcterms:W3CDTF">2012-04-25T15:10:26Z</dcterms:created>
  <dcterms:modified xsi:type="dcterms:W3CDTF">2015-12-09T14:18:38Z</dcterms:modified>
</cp:coreProperties>
</file>