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93" r:id="rId2"/>
    <p:sldId id="274" r:id="rId3"/>
    <p:sldId id="368" r:id="rId4"/>
    <p:sldId id="340" r:id="rId5"/>
    <p:sldId id="371" r:id="rId6"/>
    <p:sldId id="372" r:id="rId7"/>
    <p:sldId id="308" r:id="rId8"/>
    <p:sldId id="345" r:id="rId9"/>
    <p:sldId id="346" r:id="rId10"/>
    <p:sldId id="341" r:id="rId11"/>
    <p:sldId id="373" r:id="rId12"/>
    <p:sldId id="367" r:id="rId13"/>
    <p:sldId id="370" r:id="rId1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E42D"/>
    <a:srgbClr val="A4A04D"/>
    <a:srgbClr val="B08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3361" autoAdjust="0"/>
    <p:restoredTop sz="94660"/>
  </p:normalViewPr>
  <p:slideViewPr>
    <p:cSldViewPr snapToGrid="0" snapToObjects="1">
      <p:cViewPr varScale="1">
        <p:scale>
          <a:sx n="85" d="100"/>
          <a:sy n="85" d="100"/>
        </p:scale>
        <p:origin x="90" y="6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18.png"/></Relationships>
</file>

<file path=ppt/diagrams/_rels/data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FB3BC-37E6-44EB-80BA-3D0580498A2C}" type="doc">
      <dgm:prSet loTypeId="urn:microsoft.com/office/officeart/2005/8/layout/vList4#3" loCatId="picture" qsTypeId="urn:microsoft.com/office/officeart/2005/8/quickstyle/simple1" qsCatId="simple" csTypeId="urn:microsoft.com/office/officeart/2005/8/colors/colorful2" csCatId="colorful" phldr="1"/>
      <dgm:spPr/>
      <dgm:t>
        <a:bodyPr/>
        <a:lstStyle/>
        <a:p>
          <a:endParaRPr lang="fr-FR"/>
        </a:p>
      </dgm:t>
    </dgm:pt>
    <dgm:pt modelId="{30F6F90D-317B-4246-84D5-5DA42DE6394E}">
      <dgm:prSet phldrT="[Texte]" custT="1"/>
      <dgm:spPr>
        <a:solidFill>
          <a:schemeClr val="tx2">
            <a:lumMod val="60000"/>
            <a:lumOff val="40000"/>
          </a:schemeClr>
        </a:solidFill>
      </dgm:spPr>
      <dgm:t>
        <a:bodyPr/>
        <a:lstStyle/>
        <a:p>
          <a:pPr algn="l">
            <a:lnSpc>
              <a:spcPct val="100000"/>
            </a:lnSpc>
            <a:spcAft>
              <a:spcPts val="0"/>
            </a:spcAft>
          </a:pPr>
          <a:r>
            <a:rPr lang="en-GB" sz="1900" b="1" i="0" noProof="0" dirty="0" smtClean="0">
              <a:latin typeface="Arial" panose="020B0604020202020204" pitchFamily="34" charset="0"/>
              <a:cs typeface="Arial" panose="020B0604020202020204" pitchFamily="34" charset="0"/>
            </a:rPr>
            <a:t>Forest and Landscape Restoration (FLR) can be the solution to achieve multiple land use objectives. Landscape approach is recognized as the solution to integrate different land uses and minimize conflicts. </a:t>
          </a:r>
          <a:endParaRPr lang="en-US" sz="1900" noProof="0" dirty="0">
            <a:latin typeface="Arial" panose="020B0604020202020204" pitchFamily="34" charset="0"/>
            <a:cs typeface="Arial" panose="020B0604020202020204" pitchFamily="34" charset="0"/>
          </a:endParaRPr>
        </a:p>
      </dgm:t>
    </dgm:pt>
    <dgm:pt modelId="{41C882A9-F0EF-467F-9F76-986CF4E52DA5}" type="parTrans" cxnId="{AE8644E8-710E-42AC-9D20-308FA2F87860}">
      <dgm:prSet/>
      <dgm:spPr/>
      <dgm:t>
        <a:bodyPr/>
        <a:lstStyle/>
        <a:p>
          <a:endParaRPr lang="fr-FR">
            <a:latin typeface="Arial" panose="020B0604020202020204" pitchFamily="34" charset="0"/>
            <a:cs typeface="Arial" panose="020B0604020202020204" pitchFamily="34" charset="0"/>
          </a:endParaRPr>
        </a:p>
      </dgm:t>
    </dgm:pt>
    <dgm:pt modelId="{645C52AC-C4FB-43AB-AF22-47E6E3585F1F}" type="sibTrans" cxnId="{AE8644E8-710E-42AC-9D20-308FA2F87860}">
      <dgm:prSet/>
      <dgm:spPr/>
      <dgm:t>
        <a:bodyPr/>
        <a:lstStyle/>
        <a:p>
          <a:endParaRPr lang="fr-FR">
            <a:latin typeface="Arial" panose="020B0604020202020204" pitchFamily="34" charset="0"/>
            <a:cs typeface="Arial" panose="020B0604020202020204" pitchFamily="34" charset="0"/>
          </a:endParaRPr>
        </a:p>
      </dgm:t>
    </dgm:pt>
    <dgm:pt modelId="{674A988B-D923-43C8-8592-0B7BFCF2FC2D}">
      <dgm:prSet phldrT="[Texte]" custT="1"/>
      <dgm:spPr>
        <a:solidFill>
          <a:schemeClr val="tx2">
            <a:lumMod val="60000"/>
            <a:lumOff val="40000"/>
          </a:schemeClr>
        </a:solidFill>
      </dgm:spPr>
      <dgm:t>
        <a:bodyPr/>
        <a:lstStyle/>
        <a:p>
          <a:r>
            <a:rPr lang="en-GB" sz="1900" b="1" i="0" noProof="0" dirty="0" smtClean="0">
              <a:latin typeface="Arial" panose="020B0604020202020204" pitchFamily="34" charset="0"/>
              <a:cs typeface="Arial" panose="020B0604020202020204" pitchFamily="34" charset="0"/>
            </a:rPr>
            <a:t>There is a clear understanding that FLR can be an effective package to generate and share different benefits such as biodiversity, food security, climate mitigation and adaptation, improve livelihoods, etc. </a:t>
          </a:r>
          <a:endParaRPr lang="en-US" sz="1900" noProof="0" dirty="0" smtClean="0">
            <a:latin typeface="Arial" panose="020B0604020202020204" pitchFamily="34" charset="0"/>
            <a:cs typeface="Arial" panose="020B0604020202020204" pitchFamily="34" charset="0"/>
          </a:endParaRPr>
        </a:p>
      </dgm:t>
    </dgm:pt>
    <dgm:pt modelId="{AE6A33B4-4EC0-4F02-B837-FC516579AF7F}" type="parTrans" cxnId="{46A09D58-F96A-47FD-BDB0-52D4C46BC38F}">
      <dgm:prSet/>
      <dgm:spPr/>
      <dgm:t>
        <a:bodyPr/>
        <a:lstStyle/>
        <a:p>
          <a:endParaRPr lang="fr-FR">
            <a:latin typeface="Arial" panose="020B0604020202020204" pitchFamily="34" charset="0"/>
            <a:cs typeface="Arial" panose="020B0604020202020204" pitchFamily="34" charset="0"/>
          </a:endParaRPr>
        </a:p>
      </dgm:t>
    </dgm:pt>
    <dgm:pt modelId="{F3033B9A-24CF-45EE-AA93-858B6BCFDD19}" type="sibTrans" cxnId="{46A09D58-F96A-47FD-BDB0-52D4C46BC38F}">
      <dgm:prSet/>
      <dgm:spPr/>
      <dgm:t>
        <a:bodyPr/>
        <a:lstStyle/>
        <a:p>
          <a:endParaRPr lang="fr-FR">
            <a:latin typeface="Arial" panose="020B0604020202020204" pitchFamily="34" charset="0"/>
            <a:cs typeface="Arial" panose="020B0604020202020204" pitchFamily="34" charset="0"/>
          </a:endParaRPr>
        </a:p>
      </dgm:t>
    </dgm:pt>
    <dgm:pt modelId="{E7B59165-EFD5-4761-80A6-E31657979BF6}">
      <dgm:prSet phldrT="[Texte]" custT="1"/>
      <dgm:spPr>
        <a:solidFill>
          <a:schemeClr val="tx2">
            <a:lumMod val="60000"/>
            <a:lumOff val="40000"/>
          </a:schemeClr>
        </a:solidFill>
      </dgm:spPr>
      <dgm:t>
        <a:bodyPr/>
        <a:lstStyle/>
        <a:p>
          <a:pPr>
            <a:spcBef>
              <a:spcPts val="1200"/>
            </a:spcBef>
          </a:pPr>
          <a:r>
            <a:rPr lang="en-GB" sz="1900" b="1" i="0" noProof="0" dirty="0" smtClean="0">
              <a:latin typeface="Arial" panose="020B0604020202020204" pitchFamily="34" charset="0"/>
              <a:cs typeface="Arial" panose="020B0604020202020204" pitchFamily="34" charset="0"/>
            </a:rPr>
            <a:t>FLR approaches can help to articulate government agendas and can contribute to  improve governance. The political support needs to be capitalized but inter sectoral coordination still need to be improved ...</a:t>
          </a:r>
          <a:endParaRPr lang="en-US" sz="1900" b="1" i="0" noProof="0" dirty="0">
            <a:latin typeface="Arial" panose="020B0604020202020204" pitchFamily="34" charset="0"/>
            <a:cs typeface="Arial" panose="020B0604020202020204" pitchFamily="34" charset="0"/>
          </a:endParaRPr>
        </a:p>
      </dgm:t>
    </dgm:pt>
    <dgm:pt modelId="{4C0B4614-EB88-4B8F-9042-45464507C147}" type="parTrans" cxnId="{EDE7A601-7868-48D9-A79F-0321BE3D64D8}">
      <dgm:prSet/>
      <dgm:spPr/>
      <dgm:t>
        <a:bodyPr/>
        <a:lstStyle/>
        <a:p>
          <a:endParaRPr lang="fr-FR">
            <a:latin typeface="Arial" panose="020B0604020202020204" pitchFamily="34" charset="0"/>
            <a:cs typeface="Arial" panose="020B0604020202020204" pitchFamily="34" charset="0"/>
          </a:endParaRPr>
        </a:p>
      </dgm:t>
    </dgm:pt>
    <dgm:pt modelId="{ED190E02-5EC9-4964-9240-A464EA6D3B14}" type="sibTrans" cxnId="{EDE7A601-7868-48D9-A79F-0321BE3D64D8}">
      <dgm:prSet/>
      <dgm:spPr/>
      <dgm:t>
        <a:bodyPr/>
        <a:lstStyle/>
        <a:p>
          <a:endParaRPr lang="fr-FR">
            <a:latin typeface="Arial" panose="020B0604020202020204" pitchFamily="34" charset="0"/>
            <a:cs typeface="Arial" panose="020B0604020202020204" pitchFamily="34" charset="0"/>
          </a:endParaRPr>
        </a:p>
      </dgm:t>
    </dgm:pt>
    <dgm:pt modelId="{56B5F511-1A34-E648-A5AB-029DAAF94A67}">
      <dgm:prSet phldrT="[Texte]" custT="1"/>
      <dgm:spPr>
        <a:solidFill>
          <a:schemeClr val="tx2">
            <a:lumMod val="60000"/>
            <a:lumOff val="40000"/>
          </a:schemeClr>
        </a:solidFill>
      </dgm:spPr>
      <dgm:t>
        <a:bodyPr/>
        <a:lstStyle/>
        <a:p>
          <a:r>
            <a:rPr lang="en-GB" sz="1900" b="1" dirty="0" smtClean="0">
              <a:solidFill>
                <a:schemeClr val="bg1"/>
              </a:solidFill>
              <a:latin typeface="Arial "/>
              <a:ea typeface="ＭＳ Ｐゴシック" pitchFamily="34" charset="-128"/>
              <a:cs typeface="+mn-cs"/>
            </a:rPr>
            <a:t>The governance at the landscape level is also key and require to engage local stakeholders (land tenure has to be clear and secured for all local communities)</a:t>
          </a:r>
          <a:endParaRPr lang="en-US" sz="1900" b="1" i="0" noProof="0" dirty="0">
            <a:solidFill>
              <a:schemeClr val="bg1"/>
            </a:solidFill>
            <a:latin typeface="Arial "/>
            <a:cs typeface="Arial" panose="020B0604020202020204" pitchFamily="34" charset="0"/>
          </a:endParaRPr>
        </a:p>
      </dgm:t>
    </dgm:pt>
    <dgm:pt modelId="{AA97D4EF-A75B-3646-80A8-749A138FC880}" type="parTrans" cxnId="{8A6478E5-E13F-3648-A587-10E69683A814}">
      <dgm:prSet/>
      <dgm:spPr/>
      <dgm:t>
        <a:bodyPr/>
        <a:lstStyle/>
        <a:p>
          <a:endParaRPr lang="fr-FR"/>
        </a:p>
      </dgm:t>
    </dgm:pt>
    <dgm:pt modelId="{3F352DEC-0B4C-F94A-8BD8-007C2812533B}" type="sibTrans" cxnId="{8A6478E5-E13F-3648-A587-10E69683A814}">
      <dgm:prSet/>
      <dgm:spPr/>
      <dgm:t>
        <a:bodyPr/>
        <a:lstStyle/>
        <a:p>
          <a:endParaRPr lang="fr-FR"/>
        </a:p>
      </dgm:t>
    </dgm:pt>
    <dgm:pt modelId="{C132F6F0-2DD5-4315-A625-CD0E0EFEB04F}" type="pres">
      <dgm:prSet presAssocID="{298FB3BC-37E6-44EB-80BA-3D0580498A2C}" presName="linear" presStyleCnt="0">
        <dgm:presLayoutVars>
          <dgm:dir/>
          <dgm:resizeHandles val="exact"/>
        </dgm:presLayoutVars>
      </dgm:prSet>
      <dgm:spPr/>
      <dgm:t>
        <a:bodyPr/>
        <a:lstStyle/>
        <a:p>
          <a:endParaRPr lang="fr-FR"/>
        </a:p>
      </dgm:t>
    </dgm:pt>
    <dgm:pt modelId="{229663F0-1E38-4F58-820A-5CA464CC708B}" type="pres">
      <dgm:prSet presAssocID="{30F6F90D-317B-4246-84D5-5DA42DE6394E}" presName="comp" presStyleCnt="0"/>
      <dgm:spPr/>
    </dgm:pt>
    <dgm:pt modelId="{2F11044C-7B48-4D94-AFF6-C9D9CEAF2B04}" type="pres">
      <dgm:prSet presAssocID="{30F6F90D-317B-4246-84D5-5DA42DE6394E}" presName="box" presStyleLbl="node1" presStyleIdx="0" presStyleCnt="4" custScaleY="112516" custLinFactNeighborX="-953" custLinFactNeighborY="-8209"/>
      <dgm:spPr/>
      <dgm:t>
        <a:bodyPr/>
        <a:lstStyle/>
        <a:p>
          <a:endParaRPr lang="fr-FR"/>
        </a:p>
      </dgm:t>
    </dgm:pt>
    <dgm:pt modelId="{44818F76-1F37-4D89-BBA1-7A00FF6B6DB6}" type="pres">
      <dgm:prSet presAssocID="{30F6F90D-317B-4246-84D5-5DA42DE6394E}" presName="img" presStyleLbl="fgImgPlace1" presStyleIdx="0" presStyleCnt="4" custScaleX="43384" custScaleY="51530"/>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EE468C28-9817-4435-9955-837E8487F123}" type="pres">
      <dgm:prSet presAssocID="{30F6F90D-317B-4246-84D5-5DA42DE6394E}" presName="text" presStyleLbl="node1" presStyleIdx="0" presStyleCnt="4">
        <dgm:presLayoutVars>
          <dgm:bulletEnabled val="1"/>
        </dgm:presLayoutVars>
      </dgm:prSet>
      <dgm:spPr/>
      <dgm:t>
        <a:bodyPr/>
        <a:lstStyle/>
        <a:p>
          <a:endParaRPr lang="fr-FR"/>
        </a:p>
      </dgm:t>
    </dgm:pt>
    <dgm:pt modelId="{C1C4D975-572A-43D7-8000-BFA71F56B4B3}" type="pres">
      <dgm:prSet presAssocID="{645C52AC-C4FB-43AB-AF22-47E6E3585F1F}" presName="spacer" presStyleCnt="0"/>
      <dgm:spPr/>
    </dgm:pt>
    <dgm:pt modelId="{89E8B396-E564-4F66-B54C-FA36062F617A}" type="pres">
      <dgm:prSet presAssocID="{674A988B-D923-43C8-8592-0B7BFCF2FC2D}" presName="comp" presStyleCnt="0"/>
      <dgm:spPr/>
    </dgm:pt>
    <dgm:pt modelId="{8A166DB3-B746-4619-9B83-5C32E157D686}" type="pres">
      <dgm:prSet presAssocID="{674A988B-D923-43C8-8592-0B7BFCF2FC2D}" presName="box" presStyleLbl="node1" presStyleIdx="1" presStyleCnt="4" custScaleY="100380" custLinFactNeighborY="-4942"/>
      <dgm:spPr/>
      <dgm:t>
        <a:bodyPr/>
        <a:lstStyle/>
        <a:p>
          <a:endParaRPr lang="fr-FR"/>
        </a:p>
      </dgm:t>
    </dgm:pt>
    <dgm:pt modelId="{F9CD7C04-CC94-44CF-AAB9-891D4E81884F}" type="pres">
      <dgm:prSet presAssocID="{674A988B-D923-43C8-8592-0B7BFCF2FC2D}" presName="img" presStyleLbl="fgImgPlace1" presStyleIdx="1" presStyleCnt="4" custScaleX="47904" custScaleY="44683" custLinFactNeighborY="-8323"/>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CCBE8D5F-F4CE-4583-B36B-484DF7E258FF}" type="pres">
      <dgm:prSet presAssocID="{674A988B-D923-43C8-8592-0B7BFCF2FC2D}" presName="text" presStyleLbl="node1" presStyleIdx="1" presStyleCnt="4">
        <dgm:presLayoutVars>
          <dgm:bulletEnabled val="1"/>
        </dgm:presLayoutVars>
      </dgm:prSet>
      <dgm:spPr/>
      <dgm:t>
        <a:bodyPr/>
        <a:lstStyle/>
        <a:p>
          <a:endParaRPr lang="fr-FR"/>
        </a:p>
      </dgm:t>
    </dgm:pt>
    <dgm:pt modelId="{8BD1E5DE-ED84-43E6-AE66-9B1B8AE275DC}" type="pres">
      <dgm:prSet presAssocID="{F3033B9A-24CF-45EE-AA93-858B6BCFDD19}" presName="spacer" presStyleCnt="0"/>
      <dgm:spPr/>
    </dgm:pt>
    <dgm:pt modelId="{6A17A416-9371-4DD9-ACA0-F166587E4B80}" type="pres">
      <dgm:prSet presAssocID="{E7B59165-EFD5-4761-80A6-E31657979BF6}" presName="comp" presStyleCnt="0"/>
      <dgm:spPr/>
    </dgm:pt>
    <dgm:pt modelId="{D9229926-600D-4624-9A63-8B7D788F9448}" type="pres">
      <dgm:prSet presAssocID="{E7B59165-EFD5-4761-80A6-E31657979BF6}" presName="box" presStyleLbl="node1" presStyleIdx="2" presStyleCnt="4" custScaleY="99090" custLinFactNeighborY="-9414"/>
      <dgm:spPr/>
      <dgm:t>
        <a:bodyPr/>
        <a:lstStyle/>
        <a:p>
          <a:endParaRPr lang="fr-FR"/>
        </a:p>
      </dgm:t>
    </dgm:pt>
    <dgm:pt modelId="{72ACA4B5-0317-4AC5-BDB2-F60DFD449D67}" type="pres">
      <dgm:prSet presAssocID="{E7B59165-EFD5-4761-80A6-E31657979BF6}" presName="img" presStyleLbl="fgImgPlace1" presStyleIdx="2" presStyleCnt="4" custScaleX="40371" custScaleY="42062" custLinFactNeighborY="-16646"/>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10667EA1-D589-4905-B6C5-767AC73BA6AF}" type="pres">
      <dgm:prSet presAssocID="{E7B59165-EFD5-4761-80A6-E31657979BF6}" presName="text" presStyleLbl="node1" presStyleIdx="2" presStyleCnt="4">
        <dgm:presLayoutVars>
          <dgm:bulletEnabled val="1"/>
        </dgm:presLayoutVars>
      </dgm:prSet>
      <dgm:spPr/>
      <dgm:t>
        <a:bodyPr/>
        <a:lstStyle/>
        <a:p>
          <a:endParaRPr lang="fr-FR"/>
        </a:p>
      </dgm:t>
    </dgm:pt>
    <dgm:pt modelId="{1F1F8A53-2AE1-214D-BB14-8F1206265EC4}" type="pres">
      <dgm:prSet presAssocID="{ED190E02-5EC9-4964-9240-A464EA6D3B14}" presName="spacer" presStyleCnt="0"/>
      <dgm:spPr/>
    </dgm:pt>
    <dgm:pt modelId="{41790CB8-808F-0441-993A-4E97DBBEA854}" type="pres">
      <dgm:prSet presAssocID="{56B5F511-1A34-E648-A5AB-029DAAF94A67}" presName="comp" presStyleCnt="0"/>
      <dgm:spPr/>
    </dgm:pt>
    <dgm:pt modelId="{EE2FE23D-B038-6843-9C21-C52521E0E99F}" type="pres">
      <dgm:prSet presAssocID="{56B5F511-1A34-E648-A5AB-029DAAF94A67}" presName="box" presStyleLbl="node1" presStyleIdx="3" presStyleCnt="4" custScaleY="77678" custLinFactNeighborY="-14033"/>
      <dgm:spPr/>
      <dgm:t>
        <a:bodyPr/>
        <a:lstStyle/>
        <a:p>
          <a:endParaRPr lang="fr-FR"/>
        </a:p>
      </dgm:t>
    </dgm:pt>
    <dgm:pt modelId="{7B752B16-C4C8-E342-99E1-A962C9AB60F4}" type="pres">
      <dgm:prSet presAssocID="{56B5F511-1A34-E648-A5AB-029DAAF94A67}" presName="img" presStyleLbl="fgImgPlace1" presStyleIdx="3" presStyleCnt="4" custScaleX="44848" custScaleY="26102"/>
      <dgm:spPr/>
    </dgm:pt>
    <dgm:pt modelId="{889385D9-784E-ED41-ADD6-31AA969B4E8B}" type="pres">
      <dgm:prSet presAssocID="{56B5F511-1A34-E648-A5AB-029DAAF94A67}" presName="text" presStyleLbl="node1" presStyleIdx="3" presStyleCnt="4">
        <dgm:presLayoutVars>
          <dgm:bulletEnabled val="1"/>
        </dgm:presLayoutVars>
      </dgm:prSet>
      <dgm:spPr/>
      <dgm:t>
        <a:bodyPr/>
        <a:lstStyle/>
        <a:p>
          <a:endParaRPr lang="fr-FR"/>
        </a:p>
      </dgm:t>
    </dgm:pt>
  </dgm:ptLst>
  <dgm:cxnLst>
    <dgm:cxn modelId="{DA69BD19-3BC8-B04F-B650-F7F7631BD1CA}" type="presOf" srcId="{674A988B-D923-43C8-8592-0B7BFCF2FC2D}" destId="{CCBE8D5F-F4CE-4583-B36B-484DF7E258FF}" srcOrd="1" destOrd="0" presId="urn:microsoft.com/office/officeart/2005/8/layout/vList4#3"/>
    <dgm:cxn modelId="{FEE6DA5C-5347-714E-893D-A5FCA9A51301}" type="presOf" srcId="{674A988B-D923-43C8-8592-0B7BFCF2FC2D}" destId="{8A166DB3-B746-4619-9B83-5C32E157D686}" srcOrd="0" destOrd="0" presId="urn:microsoft.com/office/officeart/2005/8/layout/vList4#3"/>
    <dgm:cxn modelId="{C38ED6E0-EAE6-714B-BFBD-BA692886B6B3}" type="presOf" srcId="{E7B59165-EFD5-4761-80A6-E31657979BF6}" destId="{10667EA1-D589-4905-B6C5-767AC73BA6AF}" srcOrd="1" destOrd="0" presId="urn:microsoft.com/office/officeart/2005/8/layout/vList4#3"/>
    <dgm:cxn modelId="{AE8644E8-710E-42AC-9D20-308FA2F87860}" srcId="{298FB3BC-37E6-44EB-80BA-3D0580498A2C}" destId="{30F6F90D-317B-4246-84D5-5DA42DE6394E}" srcOrd="0" destOrd="0" parTransId="{41C882A9-F0EF-467F-9F76-986CF4E52DA5}" sibTransId="{645C52AC-C4FB-43AB-AF22-47E6E3585F1F}"/>
    <dgm:cxn modelId="{4FDF5002-B5BC-4C44-8156-6D6D2951A00F}" type="presOf" srcId="{30F6F90D-317B-4246-84D5-5DA42DE6394E}" destId="{2F11044C-7B48-4D94-AFF6-C9D9CEAF2B04}" srcOrd="0" destOrd="0" presId="urn:microsoft.com/office/officeart/2005/8/layout/vList4#3"/>
    <dgm:cxn modelId="{8A6478E5-E13F-3648-A587-10E69683A814}" srcId="{298FB3BC-37E6-44EB-80BA-3D0580498A2C}" destId="{56B5F511-1A34-E648-A5AB-029DAAF94A67}" srcOrd="3" destOrd="0" parTransId="{AA97D4EF-A75B-3646-80A8-749A138FC880}" sibTransId="{3F352DEC-0B4C-F94A-8BD8-007C2812533B}"/>
    <dgm:cxn modelId="{D878734E-F232-CC43-831D-1F4AE9813209}" type="presOf" srcId="{30F6F90D-317B-4246-84D5-5DA42DE6394E}" destId="{EE468C28-9817-4435-9955-837E8487F123}" srcOrd="1" destOrd="0" presId="urn:microsoft.com/office/officeart/2005/8/layout/vList4#3"/>
    <dgm:cxn modelId="{D33ABE31-C467-DB43-BD85-B221AFB9DDE5}" type="presOf" srcId="{298FB3BC-37E6-44EB-80BA-3D0580498A2C}" destId="{C132F6F0-2DD5-4315-A625-CD0E0EFEB04F}" srcOrd="0" destOrd="0" presId="urn:microsoft.com/office/officeart/2005/8/layout/vList4#3"/>
    <dgm:cxn modelId="{FAB5BE58-0966-EF48-8AF7-A7C0FCC29CC4}" type="presOf" srcId="{E7B59165-EFD5-4761-80A6-E31657979BF6}" destId="{D9229926-600D-4624-9A63-8B7D788F9448}" srcOrd="0" destOrd="0" presId="urn:microsoft.com/office/officeart/2005/8/layout/vList4#3"/>
    <dgm:cxn modelId="{46A09D58-F96A-47FD-BDB0-52D4C46BC38F}" srcId="{298FB3BC-37E6-44EB-80BA-3D0580498A2C}" destId="{674A988B-D923-43C8-8592-0B7BFCF2FC2D}" srcOrd="1" destOrd="0" parTransId="{AE6A33B4-4EC0-4F02-B837-FC516579AF7F}" sibTransId="{F3033B9A-24CF-45EE-AA93-858B6BCFDD19}"/>
    <dgm:cxn modelId="{EDE7A601-7868-48D9-A79F-0321BE3D64D8}" srcId="{298FB3BC-37E6-44EB-80BA-3D0580498A2C}" destId="{E7B59165-EFD5-4761-80A6-E31657979BF6}" srcOrd="2" destOrd="0" parTransId="{4C0B4614-EB88-4B8F-9042-45464507C147}" sibTransId="{ED190E02-5EC9-4964-9240-A464EA6D3B14}"/>
    <dgm:cxn modelId="{31560125-C7C3-824E-9FB7-029646CFB640}" type="presOf" srcId="{56B5F511-1A34-E648-A5AB-029DAAF94A67}" destId="{889385D9-784E-ED41-ADD6-31AA969B4E8B}" srcOrd="1" destOrd="0" presId="urn:microsoft.com/office/officeart/2005/8/layout/vList4#3"/>
    <dgm:cxn modelId="{5197E8CD-95E5-9A4A-80F9-D6BB095933A4}" type="presOf" srcId="{56B5F511-1A34-E648-A5AB-029DAAF94A67}" destId="{EE2FE23D-B038-6843-9C21-C52521E0E99F}" srcOrd="0" destOrd="0" presId="urn:microsoft.com/office/officeart/2005/8/layout/vList4#3"/>
    <dgm:cxn modelId="{42C629DA-C9FA-9A46-80CD-77E1D146551B}" type="presParOf" srcId="{C132F6F0-2DD5-4315-A625-CD0E0EFEB04F}" destId="{229663F0-1E38-4F58-820A-5CA464CC708B}" srcOrd="0" destOrd="0" presId="urn:microsoft.com/office/officeart/2005/8/layout/vList4#3"/>
    <dgm:cxn modelId="{F1016E7C-8EB9-A841-9525-582C0C30A1B9}" type="presParOf" srcId="{229663F0-1E38-4F58-820A-5CA464CC708B}" destId="{2F11044C-7B48-4D94-AFF6-C9D9CEAF2B04}" srcOrd="0" destOrd="0" presId="urn:microsoft.com/office/officeart/2005/8/layout/vList4#3"/>
    <dgm:cxn modelId="{558E9107-2CF7-BB40-93AE-F30B56FC7300}" type="presParOf" srcId="{229663F0-1E38-4F58-820A-5CA464CC708B}" destId="{44818F76-1F37-4D89-BBA1-7A00FF6B6DB6}" srcOrd="1" destOrd="0" presId="urn:microsoft.com/office/officeart/2005/8/layout/vList4#3"/>
    <dgm:cxn modelId="{BC033C4E-6D8F-7348-9E36-10C068131F1C}" type="presParOf" srcId="{229663F0-1E38-4F58-820A-5CA464CC708B}" destId="{EE468C28-9817-4435-9955-837E8487F123}" srcOrd="2" destOrd="0" presId="urn:microsoft.com/office/officeart/2005/8/layout/vList4#3"/>
    <dgm:cxn modelId="{4EBCB674-30B0-6C4B-B77F-D545C5066CED}" type="presParOf" srcId="{C132F6F0-2DD5-4315-A625-CD0E0EFEB04F}" destId="{C1C4D975-572A-43D7-8000-BFA71F56B4B3}" srcOrd="1" destOrd="0" presId="urn:microsoft.com/office/officeart/2005/8/layout/vList4#3"/>
    <dgm:cxn modelId="{2C362C68-68C2-8E4F-AA59-8B382A83B6FD}" type="presParOf" srcId="{C132F6F0-2DD5-4315-A625-CD0E0EFEB04F}" destId="{89E8B396-E564-4F66-B54C-FA36062F617A}" srcOrd="2" destOrd="0" presId="urn:microsoft.com/office/officeart/2005/8/layout/vList4#3"/>
    <dgm:cxn modelId="{C4435650-4C76-5E44-8BA0-4ED4EA41A9C3}" type="presParOf" srcId="{89E8B396-E564-4F66-B54C-FA36062F617A}" destId="{8A166DB3-B746-4619-9B83-5C32E157D686}" srcOrd="0" destOrd="0" presId="urn:microsoft.com/office/officeart/2005/8/layout/vList4#3"/>
    <dgm:cxn modelId="{20EB1AA0-A33F-624E-B373-BB272730087F}" type="presParOf" srcId="{89E8B396-E564-4F66-B54C-FA36062F617A}" destId="{F9CD7C04-CC94-44CF-AAB9-891D4E81884F}" srcOrd="1" destOrd="0" presId="urn:microsoft.com/office/officeart/2005/8/layout/vList4#3"/>
    <dgm:cxn modelId="{78A01581-4FEB-C94C-B607-EF2921149B06}" type="presParOf" srcId="{89E8B396-E564-4F66-B54C-FA36062F617A}" destId="{CCBE8D5F-F4CE-4583-B36B-484DF7E258FF}" srcOrd="2" destOrd="0" presId="urn:microsoft.com/office/officeart/2005/8/layout/vList4#3"/>
    <dgm:cxn modelId="{1C9E0351-3EA2-2E4C-A925-F6C439B22F62}" type="presParOf" srcId="{C132F6F0-2DD5-4315-A625-CD0E0EFEB04F}" destId="{8BD1E5DE-ED84-43E6-AE66-9B1B8AE275DC}" srcOrd="3" destOrd="0" presId="urn:microsoft.com/office/officeart/2005/8/layout/vList4#3"/>
    <dgm:cxn modelId="{625EFC42-1800-2541-8FAB-5A079C8184CC}" type="presParOf" srcId="{C132F6F0-2DD5-4315-A625-CD0E0EFEB04F}" destId="{6A17A416-9371-4DD9-ACA0-F166587E4B80}" srcOrd="4" destOrd="0" presId="urn:microsoft.com/office/officeart/2005/8/layout/vList4#3"/>
    <dgm:cxn modelId="{26298AF0-DDEB-6F49-B1C0-C41D87FC59AF}" type="presParOf" srcId="{6A17A416-9371-4DD9-ACA0-F166587E4B80}" destId="{D9229926-600D-4624-9A63-8B7D788F9448}" srcOrd="0" destOrd="0" presId="urn:microsoft.com/office/officeart/2005/8/layout/vList4#3"/>
    <dgm:cxn modelId="{018CC6FA-FE8D-3E49-B127-082DB80BA745}" type="presParOf" srcId="{6A17A416-9371-4DD9-ACA0-F166587E4B80}" destId="{72ACA4B5-0317-4AC5-BDB2-F60DFD449D67}" srcOrd="1" destOrd="0" presId="urn:microsoft.com/office/officeart/2005/8/layout/vList4#3"/>
    <dgm:cxn modelId="{2E12065F-C872-114A-9A89-41A88D6F435F}" type="presParOf" srcId="{6A17A416-9371-4DD9-ACA0-F166587E4B80}" destId="{10667EA1-D589-4905-B6C5-767AC73BA6AF}" srcOrd="2" destOrd="0" presId="urn:microsoft.com/office/officeart/2005/8/layout/vList4#3"/>
    <dgm:cxn modelId="{6523EE0A-DC44-A945-AE87-5F7314E7B42C}" type="presParOf" srcId="{C132F6F0-2DD5-4315-A625-CD0E0EFEB04F}" destId="{1F1F8A53-2AE1-214D-BB14-8F1206265EC4}" srcOrd="5" destOrd="0" presId="urn:microsoft.com/office/officeart/2005/8/layout/vList4#3"/>
    <dgm:cxn modelId="{4E416204-13A4-F747-A7CA-20F9AA740BE7}" type="presParOf" srcId="{C132F6F0-2DD5-4315-A625-CD0E0EFEB04F}" destId="{41790CB8-808F-0441-993A-4E97DBBEA854}" srcOrd="6" destOrd="0" presId="urn:microsoft.com/office/officeart/2005/8/layout/vList4#3"/>
    <dgm:cxn modelId="{417B8F9F-C9FE-5940-B283-6E50BCDB7E99}" type="presParOf" srcId="{41790CB8-808F-0441-993A-4E97DBBEA854}" destId="{EE2FE23D-B038-6843-9C21-C52521E0E99F}" srcOrd="0" destOrd="0" presId="urn:microsoft.com/office/officeart/2005/8/layout/vList4#3"/>
    <dgm:cxn modelId="{2077050D-44FC-B841-9223-91605FA857CA}" type="presParOf" srcId="{41790CB8-808F-0441-993A-4E97DBBEA854}" destId="{7B752B16-C4C8-E342-99E1-A962C9AB60F4}" srcOrd="1" destOrd="0" presId="urn:microsoft.com/office/officeart/2005/8/layout/vList4#3"/>
    <dgm:cxn modelId="{7C6D32B7-EC17-9343-B84F-B48F76391818}" type="presParOf" srcId="{41790CB8-808F-0441-993A-4E97DBBEA854}" destId="{889385D9-784E-ED41-ADD6-31AA969B4E8B}"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8FB3BC-37E6-44EB-80BA-3D0580498A2C}" type="doc">
      <dgm:prSet loTypeId="urn:microsoft.com/office/officeart/2005/8/layout/vList4#3" loCatId="picture" qsTypeId="urn:microsoft.com/office/officeart/2005/8/quickstyle/simple1" qsCatId="simple" csTypeId="urn:microsoft.com/office/officeart/2005/8/colors/colorful2" csCatId="colorful" phldr="1"/>
      <dgm:spPr/>
      <dgm:t>
        <a:bodyPr/>
        <a:lstStyle/>
        <a:p>
          <a:endParaRPr lang="fr-FR"/>
        </a:p>
      </dgm:t>
    </dgm:pt>
    <dgm:pt modelId="{30F6F90D-317B-4246-84D5-5DA42DE6394E}">
      <dgm:prSet phldrT="[Texte]" custT="1"/>
      <dgm:spPr>
        <a:solidFill>
          <a:schemeClr val="tx2">
            <a:lumMod val="60000"/>
            <a:lumOff val="40000"/>
          </a:schemeClr>
        </a:solidFill>
      </dgm:spPr>
      <dgm:t>
        <a:bodyPr/>
        <a:lstStyle/>
        <a:p>
          <a:pPr algn="l">
            <a:lnSpc>
              <a:spcPct val="100000"/>
            </a:lnSpc>
            <a:spcAft>
              <a:spcPts val="0"/>
            </a:spcAft>
          </a:pPr>
          <a:r>
            <a:rPr lang="en-GB" sz="2000" b="1" i="0" noProof="0" dirty="0" smtClean="0">
              <a:latin typeface="Arial" panose="020B0604020202020204" pitchFamily="34" charset="0"/>
              <a:cs typeface="Arial" panose="020B0604020202020204" pitchFamily="34" charset="0"/>
            </a:rPr>
            <a:t>The multiple benefits are essential to attracting and scale up Forest and Landscape Restoration but not always have to be monetized. Need for a package of incentives including economic and non-economic benefits from Forest and Landscape Restoration</a:t>
          </a:r>
          <a:endParaRPr lang="en-US" sz="2000" noProof="0" dirty="0">
            <a:latin typeface="Arial" panose="020B0604020202020204" pitchFamily="34" charset="0"/>
            <a:cs typeface="Arial" panose="020B0604020202020204" pitchFamily="34" charset="0"/>
          </a:endParaRPr>
        </a:p>
      </dgm:t>
    </dgm:pt>
    <dgm:pt modelId="{41C882A9-F0EF-467F-9F76-986CF4E52DA5}" type="parTrans" cxnId="{AE8644E8-710E-42AC-9D20-308FA2F87860}">
      <dgm:prSet/>
      <dgm:spPr/>
      <dgm:t>
        <a:bodyPr/>
        <a:lstStyle/>
        <a:p>
          <a:endParaRPr lang="fr-FR">
            <a:latin typeface="Arial" panose="020B0604020202020204" pitchFamily="34" charset="0"/>
            <a:cs typeface="Arial" panose="020B0604020202020204" pitchFamily="34" charset="0"/>
          </a:endParaRPr>
        </a:p>
      </dgm:t>
    </dgm:pt>
    <dgm:pt modelId="{645C52AC-C4FB-43AB-AF22-47E6E3585F1F}" type="sibTrans" cxnId="{AE8644E8-710E-42AC-9D20-308FA2F87860}">
      <dgm:prSet/>
      <dgm:spPr/>
      <dgm:t>
        <a:bodyPr/>
        <a:lstStyle/>
        <a:p>
          <a:endParaRPr lang="fr-FR">
            <a:latin typeface="Arial" panose="020B0604020202020204" pitchFamily="34" charset="0"/>
            <a:cs typeface="Arial" panose="020B0604020202020204" pitchFamily="34" charset="0"/>
          </a:endParaRPr>
        </a:p>
      </dgm:t>
    </dgm:pt>
    <dgm:pt modelId="{674A988B-D923-43C8-8592-0B7BFCF2FC2D}">
      <dgm:prSet phldrT="[Texte]" custT="1"/>
      <dgm:spPr>
        <a:solidFill>
          <a:schemeClr val="tx2">
            <a:lumMod val="60000"/>
            <a:lumOff val="40000"/>
          </a:schemeClr>
        </a:solidFill>
      </dgm:spPr>
      <dgm:t>
        <a:bodyPr/>
        <a:lstStyle/>
        <a:p>
          <a:r>
            <a:rPr lang="en-GB" sz="2000" b="1" i="0" noProof="0" dirty="0" smtClean="0">
              <a:latin typeface="Arial" panose="020B0604020202020204" pitchFamily="34" charset="0"/>
              <a:cs typeface="Arial" panose="020B0604020202020204" pitchFamily="34" charset="0"/>
            </a:rPr>
            <a:t>The regional initiatives </a:t>
          </a:r>
          <a:r>
            <a:rPr lang="en-GB" sz="2000" b="1" i="1" noProof="0" dirty="0" smtClean="0">
              <a:latin typeface="Arial" panose="020B0604020202020204" pitchFamily="34" charset="0"/>
              <a:cs typeface="Arial" panose="020B0604020202020204" pitchFamily="34" charset="0"/>
            </a:rPr>
            <a:t>(Such as Initiative 20 * 20 in Latin America or the GGWSSI and the African Restoration Initiative) </a:t>
          </a:r>
          <a:r>
            <a:rPr lang="en-GB" sz="2000" b="1" i="0" noProof="0" dirty="0" smtClean="0">
              <a:latin typeface="Arial" panose="020B0604020202020204" pitchFamily="34" charset="0"/>
              <a:cs typeface="Arial" panose="020B0604020202020204" pitchFamily="34" charset="0"/>
            </a:rPr>
            <a:t>can help countries to learn from each others and accelerate Forest and Landscape Restoration</a:t>
          </a:r>
          <a:endParaRPr lang="en-US" sz="2000" noProof="0" dirty="0" smtClean="0">
            <a:latin typeface="Arial" panose="020B0604020202020204" pitchFamily="34" charset="0"/>
            <a:cs typeface="Arial" panose="020B0604020202020204" pitchFamily="34" charset="0"/>
          </a:endParaRPr>
        </a:p>
      </dgm:t>
    </dgm:pt>
    <dgm:pt modelId="{AE6A33B4-4EC0-4F02-B837-FC516579AF7F}" type="parTrans" cxnId="{46A09D58-F96A-47FD-BDB0-52D4C46BC38F}">
      <dgm:prSet/>
      <dgm:spPr/>
      <dgm:t>
        <a:bodyPr/>
        <a:lstStyle/>
        <a:p>
          <a:endParaRPr lang="fr-FR">
            <a:latin typeface="Arial" panose="020B0604020202020204" pitchFamily="34" charset="0"/>
            <a:cs typeface="Arial" panose="020B0604020202020204" pitchFamily="34" charset="0"/>
          </a:endParaRPr>
        </a:p>
      </dgm:t>
    </dgm:pt>
    <dgm:pt modelId="{F3033B9A-24CF-45EE-AA93-858B6BCFDD19}" type="sibTrans" cxnId="{46A09D58-F96A-47FD-BDB0-52D4C46BC38F}">
      <dgm:prSet/>
      <dgm:spPr/>
      <dgm:t>
        <a:bodyPr/>
        <a:lstStyle/>
        <a:p>
          <a:endParaRPr lang="fr-FR">
            <a:latin typeface="Arial" panose="020B0604020202020204" pitchFamily="34" charset="0"/>
            <a:cs typeface="Arial" panose="020B0604020202020204" pitchFamily="34" charset="0"/>
          </a:endParaRPr>
        </a:p>
      </dgm:t>
    </dgm:pt>
    <dgm:pt modelId="{E7B59165-EFD5-4761-80A6-E31657979BF6}">
      <dgm:prSet phldrT="[Texte]" custT="1"/>
      <dgm:spPr>
        <a:solidFill>
          <a:schemeClr val="tx2">
            <a:lumMod val="60000"/>
            <a:lumOff val="40000"/>
          </a:schemeClr>
        </a:solidFill>
      </dgm:spPr>
      <dgm:t>
        <a:bodyPr/>
        <a:lstStyle/>
        <a:p>
          <a:pPr>
            <a:spcBef>
              <a:spcPts val="1200"/>
            </a:spcBef>
          </a:pPr>
          <a:r>
            <a:rPr lang="en-GB" sz="1900" b="1" i="0" noProof="0" dirty="0" smtClean="0">
              <a:latin typeface="Arial" panose="020B0604020202020204" pitchFamily="34" charset="0"/>
              <a:cs typeface="Arial" panose="020B0604020202020204" pitchFamily="34" charset="0"/>
            </a:rPr>
            <a:t>The natural regeneration and assisted natural regeneration has proven, in several areas, to be the cheapest restoration options. FLR has been focused a lot of plantations which is sometimes too expensive. </a:t>
          </a:r>
          <a:endParaRPr lang="en-US" sz="1900" b="1" i="0" noProof="0" dirty="0">
            <a:latin typeface="Arial" panose="020B0604020202020204" pitchFamily="34" charset="0"/>
            <a:cs typeface="Arial" panose="020B0604020202020204" pitchFamily="34" charset="0"/>
          </a:endParaRPr>
        </a:p>
      </dgm:t>
    </dgm:pt>
    <dgm:pt modelId="{4C0B4614-EB88-4B8F-9042-45464507C147}" type="parTrans" cxnId="{EDE7A601-7868-48D9-A79F-0321BE3D64D8}">
      <dgm:prSet/>
      <dgm:spPr/>
      <dgm:t>
        <a:bodyPr/>
        <a:lstStyle/>
        <a:p>
          <a:endParaRPr lang="fr-FR">
            <a:latin typeface="Arial" panose="020B0604020202020204" pitchFamily="34" charset="0"/>
            <a:cs typeface="Arial" panose="020B0604020202020204" pitchFamily="34" charset="0"/>
          </a:endParaRPr>
        </a:p>
      </dgm:t>
    </dgm:pt>
    <dgm:pt modelId="{ED190E02-5EC9-4964-9240-A464EA6D3B14}" type="sibTrans" cxnId="{EDE7A601-7868-48D9-A79F-0321BE3D64D8}">
      <dgm:prSet/>
      <dgm:spPr/>
      <dgm:t>
        <a:bodyPr/>
        <a:lstStyle/>
        <a:p>
          <a:endParaRPr lang="fr-FR">
            <a:latin typeface="Arial" panose="020B0604020202020204" pitchFamily="34" charset="0"/>
            <a:cs typeface="Arial" panose="020B0604020202020204" pitchFamily="34" charset="0"/>
          </a:endParaRPr>
        </a:p>
      </dgm:t>
    </dgm:pt>
    <dgm:pt modelId="{C132F6F0-2DD5-4315-A625-CD0E0EFEB04F}" type="pres">
      <dgm:prSet presAssocID="{298FB3BC-37E6-44EB-80BA-3D0580498A2C}" presName="linear" presStyleCnt="0">
        <dgm:presLayoutVars>
          <dgm:dir/>
          <dgm:resizeHandles val="exact"/>
        </dgm:presLayoutVars>
      </dgm:prSet>
      <dgm:spPr/>
      <dgm:t>
        <a:bodyPr/>
        <a:lstStyle/>
        <a:p>
          <a:endParaRPr lang="fr-FR"/>
        </a:p>
      </dgm:t>
    </dgm:pt>
    <dgm:pt modelId="{229663F0-1E38-4F58-820A-5CA464CC708B}" type="pres">
      <dgm:prSet presAssocID="{30F6F90D-317B-4246-84D5-5DA42DE6394E}" presName="comp" presStyleCnt="0"/>
      <dgm:spPr/>
    </dgm:pt>
    <dgm:pt modelId="{2F11044C-7B48-4D94-AFF6-C9D9CEAF2B04}" type="pres">
      <dgm:prSet presAssocID="{30F6F90D-317B-4246-84D5-5DA42DE6394E}" presName="box" presStyleLbl="node1" presStyleIdx="0" presStyleCnt="3" custScaleY="112516" custLinFactNeighborX="-953" custLinFactNeighborY="-8209"/>
      <dgm:spPr/>
      <dgm:t>
        <a:bodyPr/>
        <a:lstStyle/>
        <a:p>
          <a:endParaRPr lang="fr-FR"/>
        </a:p>
      </dgm:t>
    </dgm:pt>
    <dgm:pt modelId="{44818F76-1F37-4D89-BBA1-7A00FF6B6DB6}" type="pres">
      <dgm:prSet presAssocID="{30F6F90D-317B-4246-84D5-5DA42DE6394E}" presName="img" presStyleLbl="fgImgPlace1" presStyleIdx="0" presStyleCnt="3" custScaleX="77807" custScaleY="100755"/>
      <dgm:spPr>
        <a:blipFill rotWithShape="1">
          <a:blip xmlns:r="http://schemas.openxmlformats.org/officeDocument/2006/relationships" r:embed="rId1"/>
          <a:stretch>
            <a:fillRect/>
          </a:stretch>
        </a:blipFill>
      </dgm:spPr>
      <dgm:t>
        <a:bodyPr/>
        <a:lstStyle/>
        <a:p>
          <a:endParaRPr lang="fr-FR"/>
        </a:p>
      </dgm:t>
    </dgm:pt>
    <dgm:pt modelId="{EE468C28-9817-4435-9955-837E8487F123}" type="pres">
      <dgm:prSet presAssocID="{30F6F90D-317B-4246-84D5-5DA42DE6394E}" presName="text" presStyleLbl="node1" presStyleIdx="0" presStyleCnt="3">
        <dgm:presLayoutVars>
          <dgm:bulletEnabled val="1"/>
        </dgm:presLayoutVars>
      </dgm:prSet>
      <dgm:spPr/>
      <dgm:t>
        <a:bodyPr/>
        <a:lstStyle/>
        <a:p>
          <a:endParaRPr lang="fr-FR"/>
        </a:p>
      </dgm:t>
    </dgm:pt>
    <dgm:pt modelId="{C1C4D975-572A-43D7-8000-BFA71F56B4B3}" type="pres">
      <dgm:prSet presAssocID="{645C52AC-C4FB-43AB-AF22-47E6E3585F1F}" presName="spacer" presStyleCnt="0"/>
      <dgm:spPr/>
    </dgm:pt>
    <dgm:pt modelId="{89E8B396-E564-4F66-B54C-FA36062F617A}" type="pres">
      <dgm:prSet presAssocID="{674A988B-D923-43C8-8592-0B7BFCF2FC2D}" presName="comp" presStyleCnt="0"/>
      <dgm:spPr/>
    </dgm:pt>
    <dgm:pt modelId="{8A166DB3-B746-4619-9B83-5C32E157D686}" type="pres">
      <dgm:prSet presAssocID="{674A988B-D923-43C8-8592-0B7BFCF2FC2D}" presName="box" presStyleLbl="node1" presStyleIdx="1" presStyleCnt="3" custScaleY="100380" custLinFactNeighborY="-4942"/>
      <dgm:spPr/>
      <dgm:t>
        <a:bodyPr/>
        <a:lstStyle/>
        <a:p>
          <a:endParaRPr lang="fr-FR"/>
        </a:p>
      </dgm:t>
    </dgm:pt>
    <dgm:pt modelId="{F9CD7C04-CC94-44CF-AAB9-891D4E81884F}" type="pres">
      <dgm:prSet presAssocID="{674A988B-D923-43C8-8592-0B7BFCF2FC2D}" presName="img" presStyleLbl="fgImgPlace1" presStyleIdx="1" presStyleCnt="3" custScaleX="47904" custScaleY="44683" custLinFactNeighborY="-8323"/>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t>
        <a:bodyPr/>
        <a:lstStyle/>
        <a:p>
          <a:endParaRPr lang="fr-FR"/>
        </a:p>
      </dgm:t>
    </dgm:pt>
    <dgm:pt modelId="{CCBE8D5F-F4CE-4583-B36B-484DF7E258FF}" type="pres">
      <dgm:prSet presAssocID="{674A988B-D923-43C8-8592-0B7BFCF2FC2D}" presName="text" presStyleLbl="node1" presStyleIdx="1" presStyleCnt="3">
        <dgm:presLayoutVars>
          <dgm:bulletEnabled val="1"/>
        </dgm:presLayoutVars>
      </dgm:prSet>
      <dgm:spPr/>
      <dgm:t>
        <a:bodyPr/>
        <a:lstStyle/>
        <a:p>
          <a:endParaRPr lang="fr-FR"/>
        </a:p>
      </dgm:t>
    </dgm:pt>
    <dgm:pt modelId="{8BD1E5DE-ED84-43E6-AE66-9B1B8AE275DC}" type="pres">
      <dgm:prSet presAssocID="{F3033B9A-24CF-45EE-AA93-858B6BCFDD19}" presName="spacer" presStyleCnt="0"/>
      <dgm:spPr/>
    </dgm:pt>
    <dgm:pt modelId="{6A17A416-9371-4DD9-ACA0-F166587E4B80}" type="pres">
      <dgm:prSet presAssocID="{E7B59165-EFD5-4761-80A6-E31657979BF6}" presName="comp" presStyleCnt="0"/>
      <dgm:spPr/>
    </dgm:pt>
    <dgm:pt modelId="{D9229926-600D-4624-9A63-8B7D788F9448}" type="pres">
      <dgm:prSet presAssocID="{E7B59165-EFD5-4761-80A6-E31657979BF6}" presName="box" presStyleLbl="node1" presStyleIdx="2" presStyleCnt="3" custScaleY="99090" custLinFactNeighborY="-9414"/>
      <dgm:spPr/>
      <dgm:t>
        <a:bodyPr/>
        <a:lstStyle/>
        <a:p>
          <a:endParaRPr lang="fr-FR"/>
        </a:p>
      </dgm:t>
    </dgm:pt>
    <dgm:pt modelId="{72ACA4B5-0317-4AC5-BDB2-F60DFD449D67}" type="pres">
      <dgm:prSet presAssocID="{E7B59165-EFD5-4761-80A6-E31657979BF6}" presName="img" presStyleLbl="fgImgPlace1" presStyleIdx="2" presStyleCnt="3" custScaleX="40371" custScaleY="42062" custLinFactNeighborY="-16646"/>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t>
        <a:bodyPr/>
        <a:lstStyle/>
        <a:p>
          <a:endParaRPr lang="fr-FR"/>
        </a:p>
      </dgm:t>
    </dgm:pt>
    <dgm:pt modelId="{10667EA1-D589-4905-B6C5-767AC73BA6AF}" type="pres">
      <dgm:prSet presAssocID="{E7B59165-EFD5-4761-80A6-E31657979BF6}" presName="text" presStyleLbl="node1" presStyleIdx="2" presStyleCnt="3">
        <dgm:presLayoutVars>
          <dgm:bulletEnabled val="1"/>
        </dgm:presLayoutVars>
      </dgm:prSet>
      <dgm:spPr/>
      <dgm:t>
        <a:bodyPr/>
        <a:lstStyle/>
        <a:p>
          <a:endParaRPr lang="fr-FR"/>
        </a:p>
      </dgm:t>
    </dgm:pt>
  </dgm:ptLst>
  <dgm:cxnLst>
    <dgm:cxn modelId="{780CB471-1172-4551-9BD9-643ED31DFC51}" type="presOf" srcId="{674A988B-D923-43C8-8592-0B7BFCF2FC2D}" destId="{CCBE8D5F-F4CE-4583-B36B-484DF7E258FF}" srcOrd="1" destOrd="0" presId="urn:microsoft.com/office/officeart/2005/8/layout/vList4#3"/>
    <dgm:cxn modelId="{04C29C30-66C4-44F2-9533-A774126A5595}" type="presOf" srcId="{674A988B-D923-43C8-8592-0B7BFCF2FC2D}" destId="{8A166DB3-B746-4619-9B83-5C32E157D686}" srcOrd="0" destOrd="0" presId="urn:microsoft.com/office/officeart/2005/8/layout/vList4#3"/>
    <dgm:cxn modelId="{AE8644E8-710E-42AC-9D20-308FA2F87860}" srcId="{298FB3BC-37E6-44EB-80BA-3D0580498A2C}" destId="{30F6F90D-317B-4246-84D5-5DA42DE6394E}" srcOrd="0" destOrd="0" parTransId="{41C882A9-F0EF-467F-9F76-986CF4E52DA5}" sibTransId="{645C52AC-C4FB-43AB-AF22-47E6E3585F1F}"/>
    <dgm:cxn modelId="{7A3A7C43-B489-4045-94B4-DD1FEC000E0E}" type="presOf" srcId="{30F6F90D-317B-4246-84D5-5DA42DE6394E}" destId="{2F11044C-7B48-4D94-AFF6-C9D9CEAF2B04}" srcOrd="0" destOrd="0" presId="urn:microsoft.com/office/officeart/2005/8/layout/vList4#3"/>
    <dgm:cxn modelId="{4AD5A5DD-571D-45B2-923A-6AF39FF8156E}" type="presOf" srcId="{298FB3BC-37E6-44EB-80BA-3D0580498A2C}" destId="{C132F6F0-2DD5-4315-A625-CD0E0EFEB04F}" srcOrd="0" destOrd="0" presId="urn:microsoft.com/office/officeart/2005/8/layout/vList4#3"/>
    <dgm:cxn modelId="{7F8BADE4-0D6B-42FC-96C9-D4565F51F2D5}" type="presOf" srcId="{E7B59165-EFD5-4761-80A6-E31657979BF6}" destId="{D9229926-600D-4624-9A63-8B7D788F9448}" srcOrd="0" destOrd="0" presId="urn:microsoft.com/office/officeart/2005/8/layout/vList4#3"/>
    <dgm:cxn modelId="{46A09D58-F96A-47FD-BDB0-52D4C46BC38F}" srcId="{298FB3BC-37E6-44EB-80BA-3D0580498A2C}" destId="{674A988B-D923-43C8-8592-0B7BFCF2FC2D}" srcOrd="1" destOrd="0" parTransId="{AE6A33B4-4EC0-4F02-B837-FC516579AF7F}" sibTransId="{F3033B9A-24CF-45EE-AA93-858B6BCFDD19}"/>
    <dgm:cxn modelId="{EDE7A601-7868-48D9-A79F-0321BE3D64D8}" srcId="{298FB3BC-37E6-44EB-80BA-3D0580498A2C}" destId="{E7B59165-EFD5-4761-80A6-E31657979BF6}" srcOrd="2" destOrd="0" parTransId="{4C0B4614-EB88-4B8F-9042-45464507C147}" sibTransId="{ED190E02-5EC9-4964-9240-A464EA6D3B14}"/>
    <dgm:cxn modelId="{8EBD32A7-1157-400E-A298-EBD837E3B16F}" type="presOf" srcId="{30F6F90D-317B-4246-84D5-5DA42DE6394E}" destId="{EE468C28-9817-4435-9955-837E8487F123}" srcOrd="1" destOrd="0" presId="urn:microsoft.com/office/officeart/2005/8/layout/vList4#3"/>
    <dgm:cxn modelId="{B5D270BA-E5A2-411D-9E1D-4794284F5AC5}" type="presOf" srcId="{E7B59165-EFD5-4761-80A6-E31657979BF6}" destId="{10667EA1-D589-4905-B6C5-767AC73BA6AF}" srcOrd="1" destOrd="0" presId="urn:microsoft.com/office/officeart/2005/8/layout/vList4#3"/>
    <dgm:cxn modelId="{788048CC-6221-4DEB-A188-4694E1D4C050}" type="presParOf" srcId="{C132F6F0-2DD5-4315-A625-CD0E0EFEB04F}" destId="{229663F0-1E38-4F58-820A-5CA464CC708B}" srcOrd="0" destOrd="0" presId="urn:microsoft.com/office/officeart/2005/8/layout/vList4#3"/>
    <dgm:cxn modelId="{D552F091-5838-4787-852D-E4B6438D6461}" type="presParOf" srcId="{229663F0-1E38-4F58-820A-5CA464CC708B}" destId="{2F11044C-7B48-4D94-AFF6-C9D9CEAF2B04}" srcOrd="0" destOrd="0" presId="urn:microsoft.com/office/officeart/2005/8/layout/vList4#3"/>
    <dgm:cxn modelId="{9AE34A54-DD19-435E-8CD8-9CD27ECEDCAD}" type="presParOf" srcId="{229663F0-1E38-4F58-820A-5CA464CC708B}" destId="{44818F76-1F37-4D89-BBA1-7A00FF6B6DB6}" srcOrd="1" destOrd="0" presId="urn:microsoft.com/office/officeart/2005/8/layout/vList4#3"/>
    <dgm:cxn modelId="{93E74C5D-43DF-4E89-B242-8F38B48F366B}" type="presParOf" srcId="{229663F0-1E38-4F58-820A-5CA464CC708B}" destId="{EE468C28-9817-4435-9955-837E8487F123}" srcOrd="2" destOrd="0" presId="urn:microsoft.com/office/officeart/2005/8/layout/vList4#3"/>
    <dgm:cxn modelId="{374B52CE-7269-4FD8-B3B4-A54D9ED06D7D}" type="presParOf" srcId="{C132F6F0-2DD5-4315-A625-CD0E0EFEB04F}" destId="{C1C4D975-572A-43D7-8000-BFA71F56B4B3}" srcOrd="1" destOrd="0" presId="urn:microsoft.com/office/officeart/2005/8/layout/vList4#3"/>
    <dgm:cxn modelId="{04E5525E-2EA3-46E4-B1F5-7A053D5E9A0E}" type="presParOf" srcId="{C132F6F0-2DD5-4315-A625-CD0E0EFEB04F}" destId="{89E8B396-E564-4F66-B54C-FA36062F617A}" srcOrd="2" destOrd="0" presId="urn:microsoft.com/office/officeart/2005/8/layout/vList4#3"/>
    <dgm:cxn modelId="{5147F20B-4EF6-46D8-A158-160DA748293D}" type="presParOf" srcId="{89E8B396-E564-4F66-B54C-FA36062F617A}" destId="{8A166DB3-B746-4619-9B83-5C32E157D686}" srcOrd="0" destOrd="0" presId="urn:microsoft.com/office/officeart/2005/8/layout/vList4#3"/>
    <dgm:cxn modelId="{B5023AAC-60FB-46AC-914A-9F260292EABE}" type="presParOf" srcId="{89E8B396-E564-4F66-B54C-FA36062F617A}" destId="{F9CD7C04-CC94-44CF-AAB9-891D4E81884F}" srcOrd="1" destOrd="0" presId="urn:microsoft.com/office/officeart/2005/8/layout/vList4#3"/>
    <dgm:cxn modelId="{58CCD165-3321-4C18-99C8-0CC84E86207B}" type="presParOf" srcId="{89E8B396-E564-4F66-B54C-FA36062F617A}" destId="{CCBE8D5F-F4CE-4583-B36B-484DF7E258FF}" srcOrd="2" destOrd="0" presId="urn:microsoft.com/office/officeart/2005/8/layout/vList4#3"/>
    <dgm:cxn modelId="{AE8AC080-0D45-4301-AB46-DB1E2A78A00B}" type="presParOf" srcId="{C132F6F0-2DD5-4315-A625-CD0E0EFEB04F}" destId="{8BD1E5DE-ED84-43E6-AE66-9B1B8AE275DC}" srcOrd="3" destOrd="0" presId="urn:microsoft.com/office/officeart/2005/8/layout/vList4#3"/>
    <dgm:cxn modelId="{1DBD5D4C-EAD4-464A-ADD0-93450A2F9BB5}" type="presParOf" srcId="{C132F6F0-2DD5-4315-A625-CD0E0EFEB04F}" destId="{6A17A416-9371-4DD9-ACA0-F166587E4B80}" srcOrd="4" destOrd="0" presId="urn:microsoft.com/office/officeart/2005/8/layout/vList4#3"/>
    <dgm:cxn modelId="{1505B22F-1CA6-436E-A69F-168567812C3C}" type="presParOf" srcId="{6A17A416-9371-4DD9-ACA0-F166587E4B80}" destId="{D9229926-600D-4624-9A63-8B7D788F9448}" srcOrd="0" destOrd="0" presId="urn:microsoft.com/office/officeart/2005/8/layout/vList4#3"/>
    <dgm:cxn modelId="{63B6F687-15A4-4F6D-BCE0-4D496AB7989B}" type="presParOf" srcId="{6A17A416-9371-4DD9-ACA0-F166587E4B80}" destId="{72ACA4B5-0317-4AC5-BDB2-F60DFD449D67}" srcOrd="1" destOrd="0" presId="urn:microsoft.com/office/officeart/2005/8/layout/vList4#3"/>
    <dgm:cxn modelId="{42A23B7C-D1F7-487F-A44F-D1FCB70FE56C}" type="presParOf" srcId="{6A17A416-9371-4DD9-ACA0-F166587E4B80}" destId="{10667EA1-D589-4905-B6C5-767AC73BA6AF}"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8FB3BC-37E6-44EB-80BA-3D0580498A2C}" type="doc">
      <dgm:prSet loTypeId="urn:microsoft.com/office/officeart/2005/8/layout/vList4#3" loCatId="picture" qsTypeId="urn:microsoft.com/office/officeart/2005/8/quickstyle/simple1" qsCatId="simple" csTypeId="urn:microsoft.com/office/officeart/2005/8/colors/colorful2" csCatId="colorful" phldr="1"/>
      <dgm:spPr/>
      <dgm:t>
        <a:bodyPr/>
        <a:lstStyle/>
        <a:p>
          <a:endParaRPr lang="fr-FR"/>
        </a:p>
      </dgm:t>
    </dgm:pt>
    <dgm:pt modelId="{30F6F90D-317B-4246-84D5-5DA42DE6394E}">
      <dgm:prSet phldrT="[Texte]" custT="1"/>
      <dgm:spPr>
        <a:solidFill>
          <a:schemeClr val="tx2">
            <a:lumMod val="60000"/>
            <a:lumOff val="40000"/>
          </a:schemeClr>
        </a:solidFill>
        <a:ln>
          <a:solidFill>
            <a:schemeClr val="tx2">
              <a:lumMod val="60000"/>
              <a:lumOff val="40000"/>
            </a:schemeClr>
          </a:solidFill>
        </a:ln>
      </dgm:spPr>
      <dgm:t>
        <a:bodyPr/>
        <a:lstStyle/>
        <a:p>
          <a:r>
            <a:rPr lang="en-US" sz="2000" b="1" i="0" noProof="0" dirty="0" smtClean="0">
              <a:latin typeface="Arial" panose="020B0604020202020204" pitchFamily="34" charset="0"/>
              <a:cs typeface="Arial" panose="020B0604020202020204" pitchFamily="34" charset="0"/>
            </a:rPr>
            <a:t>Increase </a:t>
          </a:r>
          <a:r>
            <a:rPr lang="en-US" sz="2000" b="1" i="0" noProof="0" dirty="0" smtClean="0">
              <a:latin typeface="Arial" panose="020B0604020202020204" pitchFamily="34" charset="0"/>
              <a:cs typeface="Arial" panose="020B0604020202020204" pitchFamily="34" charset="0"/>
            </a:rPr>
            <a:t>engagement with the private sector, </a:t>
          </a:r>
          <a:r>
            <a:rPr lang="en-US" sz="2000" noProof="0" dirty="0" smtClean="0">
              <a:latin typeface="Arial" panose="020B0604020202020204" pitchFamily="34" charset="0"/>
              <a:cs typeface="Arial" panose="020B0604020202020204" pitchFamily="34" charset="0"/>
            </a:rPr>
            <a:t>especially with private impact funds and other innovative initiatives such as layered funds that can benefit from the support of governments and public </a:t>
          </a:r>
          <a:r>
            <a:rPr lang="en-US" sz="2000" noProof="0" dirty="0" smtClean="0">
              <a:latin typeface="Arial" panose="020B0604020202020204" pitchFamily="34" charset="0"/>
              <a:cs typeface="Arial" panose="020B0604020202020204" pitchFamily="34" charset="0"/>
            </a:rPr>
            <a:t>institutions</a:t>
          </a:r>
          <a:endParaRPr lang="en-US" sz="2000" noProof="0" dirty="0">
            <a:latin typeface="Arial" panose="020B0604020202020204" pitchFamily="34" charset="0"/>
            <a:cs typeface="Arial" panose="020B0604020202020204" pitchFamily="34" charset="0"/>
          </a:endParaRPr>
        </a:p>
      </dgm:t>
    </dgm:pt>
    <dgm:pt modelId="{41C882A9-F0EF-467F-9F76-986CF4E52DA5}" type="parTrans" cxnId="{AE8644E8-710E-42AC-9D20-308FA2F87860}">
      <dgm:prSet/>
      <dgm:spPr/>
      <dgm:t>
        <a:bodyPr/>
        <a:lstStyle/>
        <a:p>
          <a:endParaRPr lang="fr-FR">
            <a:latin typeface="Arial" panose="020B0604020202020204" pitchFamily="34" charset="0"/>
            <a:cs typeface="Arial" panose="020B0604020202020204" pitchFamily="34" charset="0"/>
          </a:endParaRPr>
        </a:p>
      </dgm:t>
    </dgm:pt>
    <dgm:pt modelId="{645C52AC-C4FB-43AB-AF22-47E6E3585F1F}" type="sibTrans" cxnId="{AE8644E8-710E-42AC-9D20-308FA2F87860}">
      <dgm:prSet/>
      <dgm:spPr/>
      <dgm:t>
        <a:bodyPr/>
        <a:lstStyle/>
        <a:p>
          <a:endParaRPr lang="fr-FR">
            <a:latin typeface="Arial" panose="020B0604020202020204" pitchFamily="34" charset="0"/>
            <a:cs typeface="Arial" panose="020B0604020202020204" pitchFamily="34" charset="0"/>
          </a:endParaRPr>
        </a:p>
      </dgm:t>
    </dgm:pt>
    <dgm:pt modelId="{674A988B-D923-43C8-8592-0B7BFCF2FC2D}">
      <dgm:prSet phldrT="[Texte]" custT="1"/>
      <dgm:spPr>
        <a:solidFill>
          <a:schemeClr val="tx2">
            <a:lumMod val="60000"/>
            <a:lumOff val="40000"/>
          </a:schemeClr>
        </a:solidFill>
        <a:ln>
          <a:solidFill>
            <a:schemeClr val="tx2">
              <a:lumMod val="60000"/>
              <a:lumOff val="40000"/>
            </a:schemeClr>
          </a:solidFill>
        </a:ln>
      </dgm:spPr>
      <dgm:t>
        <a:bodyPr/>
        <a:lstStyle/>
        <a:p>
          <a:r>
            <a:rPr lang="en-US" sz="2000" b="1" i="0" noProof="0" dirty="0" smtClean="0">
              <a:latin typeface="Arial" panose="020B0604020202020204" pitchFamily="34" charset="0"/>
              <a:cs typeface="Arial" panose="020B0604020202020204" pitchFamily="34" charset="0"/>
            </a:rPr>
            <a:t>Establish </a:t>
          </a:r>
          <a:r>
            <a:rPr lang="en-US" sz="2000" b="1" i="0" noProof="0" dirty="0" smtClean="0">
              <a:latin typeface="Arial" panose="020B0604020202020204" pitchFamily="34" charset="0"/>
              <a:cs typeface="Arial" panose="020B0604020202020204" pitchFamily="34" charset="0"/>
            </a:rPr>
            <a:t>risk mitigation mechanisms to engage Forest and Landscape Restoration investors at scale</a:t>
          </a:r>
          <a:r>
            <a:rPr lang="en-US" sz="1800" b="1" i="0" noProof="0" dirty="0" smtClean="0">
              <a:latin typeface="Arial" panose="020B0604020202020204" pitchFamily="34" charset="0"/>
              <a:cs typeface="Arial" panose="020B0604020202020204" pitchFamily="34" charset="0"/>
            </a:rPr>
            <a:t> </a:t>
          </a:r>
          <a:r>
            <a:rPr lang="en-US" sz="1900" i="1" noProof="0" dirty="0" smtClean="0">
              <a:latin typeface="Arial" panose="020B0604020202020204" pitchFamily="34" charset="0"/>
              <a:cs typeface="Arial" panose="020B0604020202020204" pitchFamily="34" charset="0"/>
            </a:rPr>
            <a:t>(Guarantee mechanisms</a:t>
          </a:r>
          <a:r>
            <a:rPr lang="en-US" sz="1900" i="1" noProof="0" dirty="0" smtClean="0">
              <a:latin typeface="Arial" panose="020B0604020202020204" pitchFamily="34" charset="0"/>
              <a:cs typeface="Arial" panose="020B0604020202020204" pitchFamily="34" charset="0"/>
            </a:rPr>
            <a:t>, </a:t>
          </a:r>
          <a:r>
            <a:rPr lang="en-US" sz="1900" i="1" noProof="0" dirty="0" smtClean="0">
              <a:latin typeface="Arial" panose="020B0604020202020204" pitchFamily="34" charset="0"/>
              <a:cs typeface="Arial" panose="020B0604020202020204" pitchFamily="34" charset="0"/>
            </a:rPr>
            <a:t>Sustainable Investment Criteria (PRI) and consistent MRV </a:t>
          </a:r>
          <a:r>
            <a:rPr lang="en-US" sz="1900" i="1" noProof="0" dirty="0" smtClean="0">
              <a:latin typeface="Arial" panose="020B0604020202020204" pitchFamily="34" charset="0"/>
              <a:cs typeface="Arial" panose="020B0604020202020204" pitchFamily="34" charset="0"/>
            </a:rPr>
            <a:t>tools)</a:t>
          </a:r>
          <a:endParaRPr lang="en-US" sz="1900" i="1" noProof="0" dirty="0" smtClean="0">
            <a:latin typeface="Arial" panose="020B0604020202020204" pitchFamily="34" charset="0"/>
            <a:cs typeface="Arial" panose="020B0604020202020204" pitchFamily="34" charset="0"/>
          </a:endParaRPr>
        </a:p>
      </dgm:t>
    </dgm:pt>
    <dgm:pt modelId="{AE6A33B4-4EC0-4F02-B837-FC516579AF7F}" type="parTrans" cxnId="{46A09D58-F96A-47FD-BDB0-52D4C46BC38F}">
      <dgm:prSet/>
      <dgm:spPr/>
      <dgm:t>
        <a:bodyPr/>
        <a:lstStyle/>
        <a:p>
          <a:endParaRPr lang="fr-FR">
            <a:latin typeface="Arial" panose="020B0604020202020204" pitchFamily="34" charset="0"/>
            <a:cs typeface="Arial" panose="020B0604020202020204" pitchFamily="34" charset="0"/>
          </a:endParaRPr>
        </a:p>
      </dgm:t>
    </dgm:pt>
    <dgm:pt modelId="{F3033B9A-24CF-45EE-AA93-858B6BCFDD19}" type="sibTrans" cxnId="{46A09D58-F96A-47FD-BDB0-52D4C46BC38F}">
      <dgm:prSet/>
      <dgm:spPr/>
      <dgm:t>
        <a:bodyPr/>
        <a:lstStyle/>
        <a:p>
          <a:endParaRPr lang="fr-FR">
            <a:latin typeface="Arial" panose="020B0604020202020204" pitchFamily="34" charset="0"/>
            <a:cs typeface="Arial" panose="020B0604020202020204" pitchFamily="34" charset="0"/>
          </a:endParaRPr>
        </a:p>
      </dgm:t>
    </dgm:pt>
    <dgm:pt modelId="{E7B59165-EFD5-4761-80A6-E31657979BF6}">
      <dgm:prSet phldrT="[Texte]" custT="1"/>
      <dgm:spPr>
        <a:solidFill>
          <a:schemeClr val="tx2">
            <a:lumMod val="60000"/>
            <a:lumOff val="40000"/>
          </a:schemeClr>
        </a:solidFill>
      </dgm:spPr>
      <dgm:t>
        <a:bodyPr/>
        <a:lstStyle/>
        <a:p>
          <a:pPr>
            <a:spcBef>
              <a:spcPts val="1200"/>
            </a:spcBef>
          </a:pPr>
          <a:r>
            <a:rPr lang="en-US" sz="1900" b="1" i="0" noProof="0" dirty="0" smtClean="0">
              <a:latin typeface="Arial" panose="020B0604020202020204" pitchFamily="34" charset="0"/>
              <a:cs typeface="Arial" panose="020B0604020202020204" pitchFamily="34" charset="0"/>
            </a:rPr>
            <a:t>Adapt </a:t>
          </a:r>
          <a:r>
            <a:rPr lang="en-US" sz="1900" b="1" i="0" noProof="0" dirty="0" smtClean="0">
              <a:latin typeface="Arial" panose="020B0604020202020204" pitchFamily="34" charset="0"/>
              <a:cs typeface="Arial" panose="020B0604020202020204" pitchFamily="34" charset="0"/>
            </a:rPr>
            <a:t>the legal framework to attract </a:t>
          </a:r>
          <a:r>
            <a:rPr lang="en-US" sz="1900" b="1" i="0" noProof="0" dirty="0" smtClean="0">
              <a:latin typeface="Arial" panose="020B0604020202020204" pitchFamily="34" charset="0"/>
              <a:cs typeface="Arial" panose="020B0604020202020204" pitchFamily="34" charset="0"/>
            </a:rPr>
            <a:t>investors on FLR:</a:t>
          </a:r>
          <a:endParaRPr lang="en-US" sz="1900" b="1" i="0" noProof="0" dirty="0">
            <a:latin typeface="Arial" panose="020B0604020202020204" pitchFamily="34" charset="0"/>
            <a:cs typeface="Arial" panose="020B0604020202020204" pitchFamily="34" charset="0"/>
          </a:endParaRPr>
        </a:p>
      </dgm:t>
    </dgm:pt>
    <dgm:pt modelId="{4C0B4614-EB88-4B8F-9042-45464507C147}" type="parTrans" cxnId="{EDE7A601-7868-48D9-A79F-0321BE3D64D8}">
      <dgm:prSet/>
      <dgm:spPr/>
      <dgm:t>
        <a:bodyPr/>
        <a:lstStyle/>
        <a:p>
          <a:endParaRPr lang="fr-FR">
            <a:latin typeface="Arial" panose="020B0604020202020204" pitchFamily="34" charset="0"/>
            <a:cs typeface="Arial" panose="020B0604020202020204" pitchFamily="34" charset="0"/>
          </a:endParaRPr>
        </a:p>
      </dgm:t>
    </dgm:pt>
    <dgm:pt modelId="{ED190E02-5EC9-4964-9240-A464EA6D3B14}" type="sibTrans" cxnId="{EDE7A601-7868-48D9-A79F-0321BE3D64D8}">
      <dgm:prSet/>
      <dgm:spPr/>
      <dgm:t>
        <a:bodyPr/>
        <a:lstStyle/>
        <a:p>
          <a:endParaRPr lang="fr-FR">
            <a:latin typeface="Arial" panose="020B0604020202020204" pitchFamily="34" charset="0"/>
            <a:cs typeface="Arial" panose="020B0604020202020204" pitchFamily="34" charset="0"/>
          </a:endParaRPr>
        </a:p>
      </dgm:t>
    </dgm:pt>
    <dgm:pt modelId="{B13C6D82-F620-4214-9736-3E93AFF53337}">
      <dgm:prSet phldrT="[Texte]" custT="1"/>
      <dgm:spPr>
        <a:solidFill>
          <a:schemeClr val="tx2">
            <a:lumMod val="60000"/>
            <a:lumOff val="40000"/>
          </a:schemeClr>
        </a:solidFill>
      </dgm:spPr>
      <dgm:t>
        <a:bodyPr/>
        <a:lstStyle/>
        <a:p>
          <a:pPr marL="442800">
            <a:spcBef>
              <a:spcPct val="0"/>
            </a:spcBef>
          </a:pPr>
          <a:r>
            <a:rPr lang="en-US" sz="1400" noProof="0" dirty="0" smtClean="0">
              <a:latin typeface="Arial" panose="020B0604020202020204" pitchFamily="34" charset="0"/>
              <a:cs typeface="Arial" panose="020B0604020202020204" pitchFamily="34" charset="0"/>
            </a:rPr>
            <a:t>Land tenure rights ;</a:t>
          </a:r>
          <a:endParaRPr lang="en-US" sz="1400" noProof="0" dirty="0">
            <a:latin typeface="Arial" panose="020B0604020202020204" pitchFamily="34" charset="0"/>
            <a:cs typeface="Arial" panose="020B0604020202020204" pitchFamily="34" charset="0"/>
          </a:endParaRPr>
        </a:p>
      </dgm:t>
    </dgm:pt>
    <dgm:pt modelId="{12B589CC-9118-4478-BD99-44BDFCB38BC6}" type="parTrans" cxnId="{B5566C6F-A80E-45E8-AD08-02C06271418A}">
      <dgm:prSet/>
      <dgm:spPr/>
      <dgm:t>
        <a:bodyPr/>
        <a:lstStyle/>
        <a:p>
          <a:endParaRPr lang="fr-FR">
            <a:latin typeface="Arial" panose="020B0604020202020204" pitchFamily="34" charset="0"/>
            <a:cs typeface="Arial" panose="020B0604020202020204" pitchFamily="34" charset="0"/>
          </a:endParaRPr>
        </a:p>
      </dgm:t>
    </dgm:pt>
    <dgm:pt modelId="{9250CE00-7D54-4003-8328-08E47E451B23}" type="sibTrans" cxnId="{B5566C6F-A80E-45E8-AD08-02C06271418A}">
      <dgm:prSet/>
      <dgm:spPr/>
      <dgm:t>
        <a:bodyPr/>
        <a:lstStyle/>
        <a:p>
          <a:endParaRPr lang="fr-FR">
            <a:latin typeface="Arial" panose="020B0604020202020204" pitchFamily="34" charset="0"/>
            <a:cs typeface="Arial" panose="020B0604020202020204" pitchFamily="34" charset="0"/>
          </a:endParaRPr>
        </a:p>
      </dgm:t>
    </dgm:pt>
    <dgm:pt modelId="{034E06C8-228C-41EE-A206-FD5D3FB2B86E}">
      <dgm:prSet phldrT="[Texte]" custT="1"/>
      <dgm:spPr>
        <a:solidFill>
          <a:schemeClr val="tx2">
            <a:lumMod val="60000"/>
            <a:lumOff val="40000"/>
          </a:schemeClr>
        </a:solidFill>
      </dgm:spPr>
      <dgm:t>
        <a:bodyPr/>
        <a:lstStyle/>
        <a:p>
          <a:pPr marL="442800">
            <a:spcBef>
              <a:spcPct val="0"/>
            </a:spcBef>
          </a:pPr>
          <a:r>
            <a:rPr lang="en-US" sz="1400" noProof="0" dirty="0" smtClean="0">
              <a:latin typeface="Arial" panose="020B0604020202020204" pitchFamily="34" charset="0"/>
              <a:cs typeface="Arial" panose="020B0604020202020204" pitchFamily="34" charset="0"/>
            </a:rPr>
            <a:t>Benefit sharing mechanisms ;</a:t>
          </a:r>
          <a:endParaRPr lang="en-US" sz="1400" noProof="0" dirty="0">
            <a:latin typeface="Arial" panose="020B0604020202020204" pitchFamily="34" charset="0"/>
            <a:cs typeface="Arial" panose="020B0604020202020204" pitchFamily="34" charset="0"/>
          </a:endParaRPr>
        </a:p>
      </dgm:t>
    </dgm:pt>
    <dgm:pt modelId="{12BDA065-7666-4451-BD46-EDA4FF4546B2}" type="parTrans" cxnId="{7D147754-608C-4B30-B9FA-3A6EE9FCAAC2}">
      <dgm:prSet/>
      <dgm:spPr/>
      <dgm:t>
        <a:bodyPr/>
        <a:lstStyle/>
        <a:p>
          <a:endParaRPr lang="fr-FR">
            <a:latin typeface="Arial" panose="020B0604020202020204" pitchFamily="34" charset="0"/>
            <a:cs typeface="Arial" panose="020B0604020202020204" pitchFamily="34" charset="0"/>
          </a:endParaRPr>
        </a:p>
      </dgm:t>
    </dgm:pt>
    <dgm:pt modelId="{C185A47D-B916-4B7D-87E8-B4D11BD763FA}" type="sibTrans" cxnId="{7D147754-608C-4B30-B9FA-3A6EE9FCAAC2}">
      <dgm:prSet/>
      <dgm:spPr/>
      <dgm:t>
        <a:bodyPr/>
        <a:lstStyle/>
        <a:p>
          <a:endParaRPr lang="fr-FR">
            <a:latin typeface="Arial" panose="020B0604020202020204" pitchFamily="34" charset="0"/>
            <a:cs typeface="Arial" panose="020B0604020202020204" pitchFamily="34" charset="0"/>
          </a:endParaRPr>
        </a:p>
      </dgm:t>
    </dgm:pt>
    <dgm:pt modelId="{11A218EE-FE4F-4FC9-8AED-52F366E0B582}">
      <dgm:prSet phldrT="[Texte]" custT="1"/>
      <dgm:spPr>
        <a:solidFill>
          <a:schemeClr val="tx2">
            <a:lumMod val="60000"/>
            <a:lumOff val="40000"/>
          </a:schemeClr>
        </a:solidFill>
      </dgm:spPr>
      <dgm:t>
        <a:bodyPr/>
        <a:lstStyle/>
        <a:p>
          <a:pPr marL="442800">
            <a:spcBef>
              <a:spcPct val="0"/>
            </a:spcBef>
          </a:pPr>
          <a:r>
            <a:rPr lang="en-US" sz="1400" noProof="0" dirty="0" smtClean="0">
              <a:latin typeface="Arial" panose="020B0604020202020204" pitchFamily="34" charset="0"/>
              <a:cs typeface="Arial" panose="020B0604020202020204" pitchFamily="34" charset="0"/>
            </a:rPr>
            <a:t>Fair investment regulations.</a:t>
          </a:r>
          <a:endParaRPr lang="en-US" sz="1400" noProof="0" dirty="0">
            <a:latin typeface="Arial" panose="020B0604020202020204" pitchFamily="34" charset="0"/>
            <a:cs typeface="Arial" panose="020B0604020202020204" pitchFamily="34" charset="0"/>
          </a:endParaRPr>
        </a:p>
      </dgm:t>
    </dgm:pt>
    <dgm:pt modelId="{5D99B810-FE03-4A55-A577-CA3898192FDB}" type="parTrans" cxnId="{F0A63D40-33BA-4A24-A7D9-9ECDEF446866}">
      <dgm:prSet/>
      <dgm:spPr/>
      <dgm:t>
        <a:bodyPr/>
        <a:lstStyle/>
        <a:p>
          <a:endParaRPr lang="fr-FR">
            <a:latin typeface="Arial" panose="020B0604020202020204" pitchFamily="34" charset="0"/>
            <a:cs typeface="Arial" panose="020B0604020202020204" pitchFamily="34" charset="0"/>
          </a:endParaRPr>
        </a:p>
      </dgm:t>
    </dgm:pt>
    <dgm:pt modelId="{FCE99BA7-3CF9-407E-967C-F95E946933C6}" type="sibTrans" cxnId="{F0A63D40-33BA-4A24-A7D9-9ECDEF446866}">
      <dgm:prSet/>
      <dgm:spPr/>
      <dgm:t>
        <a:bodyPr/>
        <a:lstStyle/>
        <a:p>
          <a:endParaRPr lang="fr-FR">
            <a:latin typeface="Arial" panose="020B0604020202020204" pitchFamily="34" charset="0"/>
            <a:cs typeface="Arial" panose="020B0604020202020204" pitchFamily="34" charset="0"/>
          </a:endParaRPr>
        </a:p>
      </dgm:t>
    </dgm:pt>
    <dgm:pt modelId="{56B5F511-1A34-E648-A5AB-029DAAF94A67}">
      <dgm:prSet phldrT="[Texte]" custT="1"/>
      <dgm:spPr>
        <a:solidFill>
          <a:schemeClr val="tx2">
            <a:lumMod val="60000"/>
            <a:lumOff val="40000"/>
          </a:schemeClr>
        </a:solidFill>
      </dgm:spPr>
      <dgm:t>
        <a:bodyPr/>
        <a:lstStyle/>
        <a:p>
          <a:r>
            <a:rPr lang="en-US" sz="1800" b="1" i="0" noProof="0" dirty="0" smtClean="0">
              <a:latin typeface="Arial" panose="020B0604020202020204" pitchFamily="34" charset="0"/>
              <a:cs typeface="Arial" panose="020B0604020202020204" pitchFamily="34" charset="0"/>
            </a:rPr>
            <a:t>Improve </a:t>
          </a:r>
          <a:r>
            <a:rPr lang="en-US" sz="1800" b="1" i="0" noProof="0" dirty="0" smtClean="0">
              <a:latin typeface="Arial" panose="020B0604020202020204" pitchFamily="34" charset="0"/>
              <a:cs typeface="Arial" panose="020B0604020202020204" pitchFamily="34" charset="0"/>
            </a:rPr>
            <a:t>Costs-Benefits </a:t>
          </a:r>
          <a:r>
            <a:rPr lang="en-US" sz="1800" b="1" i="0" noProof="0" dirty="0" smtClean="0">
              <a:latin typeface="Arial" panose="020B0604020202020204" pitchFamily="34" charset="0"/>
              <a:cs typeface="Arial" panose="020B0604020202020204" pitchFamily="34" charset="0"/>
            </a:rPr>
            <a:t>Analysis of FLR</a:t>
          </a:r>
          <a:endParaRPr lang="en-US" sz="1800" b="1" i="0" noProof="0" dirty="0">
            <a:latin typeface="Arial" panose="020B0604020202020204" pitchFamily="34" charset="0"/>
            <a:cs typeface="Arial" panose="020B0604020202020204" pitchFamily="34" charset="0"/>
          </a:endParaRPr>
        </a:p>
      </dgm:t>
    </dgm:pt>
    <dgm:pt modelId="{AA97D4EF-A75B-3646-80A8-749A138FC880}" type="parTrans" cxnId="{8A6478E5-E13F-3648-A587-10E69683A814}">
      <dgm:prSet/>
      <dgm:spPr/>
      <dgm:t>
        <a:bodyPr/>
        <a:lstStyle/>
        <a:p>
          <a:endParaRPr lang="fr-FR"/>
        </a:p>
      </dgm:t>
    </dgm:pt>
    <dgm:pt modelId="{3F352DEC-0B4C-F94A-8BD8-007C2812533B}" type="sibTrans" cxnId="{8A6478E5-E13F-3648-A587-10E69683A814}">
      <dgm:prSet/>
      <dgm:spPr/>
      <dgm:t>
        <a:bodyPr/>
        <a:lstStyle/>
        <a:p>
          <a:endParaRPr lang="fr-FR"/>
        </a:p>
      </dgm:t>
    </dgm:pt>
    <dgm:pt modelId="{98EDB09A-A053-6E41-94E7-D9AD263B30A3}">
      <dgm:prSet phldrT="[Texte]" custT="1"/>
      <dgm:spPr>
        <a:solidFill>
          <a:schemeClr val="tx2">
            <a:lumMod val="60000"/>
            <a:lumOff val="40000"/>
          </a:schemeClr>
        </a:solidFill>
      </dgm:spPr>
      <dgm:t>
        <a:bodyPr/>
        <a:lstStyle/>
        <a:p>
          <a:pPr marL="475200"/>
          <a:r>
            <a:rPr lang="en-US" sz="1400" noProof="0" dirty="0" smtClean="0">
              <a:latin typeface="Arial" panose="020B0604020202020204" pitchFamily="34" charset="0"/>
              <a:cs typeface="Arial" panose="020B0604020202020204" pitchFamily="34" charset="0"/>
            </a:rPr>
            <a:t>Compile existing data and design a CBA data </a:t>
          </a:r>
          <a:r>
            <a:rPr lang="en-US" sz="1400" noProof="0" dirty="0" smtClean="0">
              <a:latin typeface="Arial" panose="020B0604020202020204" pitchFamily="34" charset="0"/>
              <a:cs typeface="Arial" panose="020B0604020202020204" pitchFamily="34" charset="0"/>
            </a:rPr>
            <a:t>base ?</a:t>
          </a:r>
          <a:endParaRPr lang="en-US" sz="1400" noProof="0" dirty="0">
            <a:latin typeface="Arial" panose="020B0604020202020204" pitchFamily="34" charset="0"/>
            <a:cs typeface="Arial" panose="020B0604020202020204" pitchFamily="34" charset="0"/>
          </a:endParaRPr>
        </a:p>
      </dgm:t>
    </dgm:pt>
    <dgm:pt modelId="{81FEDF81-CE59-3749-A9A5-9B450B91AC14}" type="parTrans" cxnId="{8FC19C82-C3A7-7B45-B571-B6132C7F45BA}">
      <dgm:prSet/>
      <dgm:spPr/>
      <dgm:t>
        <a:bodyPr/>
        <a:lstStyle/>
        <a:p>
          <a:endParaRPr lang="fr-FR"/>
        </a:p>
      </dgm:t>
    </dgm:pt>
    <dgm:pt modelId="{D0A8318D-F359-0349-A408-B01605793E7C}" type="sibTrans" cxnId="{8FC19C82-C3A7-7B45-B571-B6132C7F45BA}">
      <dgm:prSet/>
      <dgm:spPr/>
      <dgm:t>
        <a:bodyPr/>
        <a:lstStyle/>
        <a:p>
          <a:endParaRPr lang="fr-FR"/>
        </a:p>
      </dgm:t>
    </dgm:pt>
    <dgm:pt modelId="{122D2372-3188-2D49-9658-D6A6E12ACDCB}">
      <dgm:prSet phldrT="[Texte]" custT="1"/>
      <dgm:spPr>
        <a:solidFill>
          <a:schemeClr val="tx2">
            <a:lumMod val="60000"/>
            <a:lumOff val="40000"/>
          </a:schemeClr>
        </a:solidFill>
      </dgm:spPr>
      <dgm:t>
        <a:bodyPr/>
        <a:lstStyle/>
        <a:p>
          <a:pPr marL="475200"/>
          <a:r>
            <a:rPr lang="en-US" sz="1400" noProof="0" dirty="0" smtClean="0">
              <a:latin typeface="Arial" panose="020B0604020202020204" pitchFamily="34" charset="0"/>
              <a:cs typeface="Arial" panose="020B0604020202020204" pitchFamily="34" charset="0"/>
            </a:rPr>
            <a:t>Improving data quality for indirect costs and </a:t>
          </a:r>
          <a:r>
            <a:rPr lang="en-US" sz="1400" noProof="0" dirty="0" smtClean="0">
              <a:latin typeface="Arial" panose="020B0604020202020204" pitchFamily="34" charset="0"/>
              <a:cs typeface="Arial" panose="020B0604020202020204" pitchFamily="34" charset="0"/>
            </a:rPr>
            <a:t>benefits ?</a:t>
          </a:r>
          <a:endParaRPr lang="en-US" sz="1400" noProof="0" dirty="0">
            <a:latin typeface="Arial" panose="020B0604020202020204" pitchFamily="34" charset="0"/>
            <a:cs typeface="Arial" panose="020B0604020202020204" pitchFamily="34" charset="0"/>
          </a:endParaRPr>
        </a:p>
      </dgm:t>
    </dgm:pt>
    <dgm:pt modelId="{31F08854-7A92-1244-A95E-282C4C1BDD88}" type="parTrans" cxnId="{7B8851D1-CE6E-D94A-B5BB-B79CDF17D0C1}">
      <dgm:prSet/>
      <dgm:spPr/>
      <dgm:t>
        <a:bodyPr/>
        <a:lstStyle/>
        <a:p>
          <a:endParaRPr lang="fr-FR"/>
        </a:p>
      </dgm:t>
    </dgm:pt>
    <dgm:pt modelId="{9614C4CC-9AA4-0245-9906-C617AD054FA5}" type="sibTrans" cxnId="{7B8851D1-CE6E-D94A-B5BB-B79CDF17D0C1}">
      <dgm:prSet/>
      <dgm:spPr/>
      <dgm:t>
        <a:bodyPr/>
        <a:lstStyle/>
        <a:p>
          <a:endParaRPr lang="fr-FR"/>
        </a:p>
      </dgm:t>
    </dgm:pt>
    <dgm:pt modelId="{13416EF7-0518-B643-BD3E-9332A5C41845}">
      <dgm:prSet phldrT="[Texte]" custT="1"/>
      <dgm:spPr>
        <a:solidFill>
          <a:schemeClr val="tx2">
            <a:lumMod val="60000"/>
            <a:lumOff val="40000"/>
          </a:schemeClr>
        </a:solidFill>
      </dgm:spPr>
      <dgm:t>
        <a:bodyPr/>
        <a:lstStyle/>
        <a:p>
          <a:pPr marL="475200"/>
          <a:r>
            <a:rPr lang="en-US" sz="1400" noProof="0" dirty="0" smtClean="0">
              <a:latin typeface="Arial" panose="020B0604020202020204" pitchFamily="34" charset="0"/>
              <a:cs typeface="Arial" panose="020B0604020202020204" pitchFamily="34" charset="0"/>
            </a:rPr>
            <a:t>Propose a ex-ante CBA tool </a:t>
          </a:r>
          <a:r>
            <a:rPr lang="en-US" sz="1400" noProof="0" dirty="0" smtClean="0">
              <a:latin typeface="Arial" panose="020B0604020202020204" pitchFamily="34" charset="0"/>
              <a:cs typeface="Arial" panose="020B0604020202020204" pitchFamily="34" charset="0"/>
            </a:rPr>
            <a:t>?</a:t>
          </a:r>
          <a:endParaRPr lang="en-US" sz="1400" noProof="0" dirty="0">
            <a:latin typeface="Arial" panose="020B0604020202020204" pitchFamily="34" charset="0"/>
            <a:cs typeface="Arial" panose="020B0604020202020204" pitchFamily="34" charset="0"/>
          </a:endParaRPr>
        </a:p>
      </dgm:t>
    </dgm:pt>
    <dgm:pt modelId="{E9D157A2-470F-1745-813C-C680AB5968B1}" type="parTrans" cxnId="{A4BD0B84-A2F2-D447-945C-579C42DE8ABF}">
      <dgm:prSet/>
      <dgm:spPr/>
      <dgm:t>
        <a:bodyPr/>
        <a:lstStyle/>
        <a:p>
          <a:endParaRPr lang="fr-FR"/>
        </a:p>
      </dgm:t>
    </dgm:pt>
    <dgm:pt modelId="{C88E2BE5-9159-534E-9A22-D81868CDC2DB}" type="sibTrans" cxnId="{A4BD0B84-A2F2-D447-945C-579C42DE8ABF}">
      <dgm:prSet/>
      <dgm:spPr/>
      <dgm:t>
        <a:bodyPr/>
        <a:lstStyle/>
        <a:p>
          <a:endParaRPr lang="fr-FR"/>
        </a:p>
      </dgm:t>
    </dgm:pt>
    <dgm:pt modelId="{C132F6F0-2DD5-4315-A625-CD0E0EFEB04F}" type="pres">
      <dgm:prSet presAssocID="{298FB3BC-37E6-44EB-80BA-3D0580498A2C}" presName="linear" presStyleCnt="0">
        <dgm:presLayoutVars>
          <dgm:dir/>
          <dgm:resizeHandles val="exact"/>
        </dgm:presLayoutVars>
      </dgm:prSet>
      <dgm:spPr/>
      <dgm:t>
        <a:bodyPr/>
        <a:lstStyle/>
        <a:p>
          <a:endParaRPr lang="fr-FR"/>
        </a:p>
      </dgm:t>
    </dgm:pt>
    <dgm:pt modelId="{229663F0-1E38-4F58-820A-5CA464CC708B}" type="pres">
      <dgm:prSet presAssocID="{30F6F90D-317B-4246-84D5-5DA42DE6394E}" presName="comp" presStyleCnt="0"/>
      <dgm:spPr/>
    </dgm:pt>
    <dgm:pt modelId="{2F11044C-7B48-4D94-AFF6-C9D9CEAF2B04}" type="pres">
      <dgm:prSet presAssocID="{30F6F90D-317B-4246-84D5-5DA42DE6394E}" presName="box" presStyleLbl="node1" presStyleIdx="0" presStyleCnt="4" custScaleY="121376" custLinFactNeighborX="-953" custLinFactNeighborY="-8209"/>
      <dgm:spPr/>
      <dgm:t>
        <a:bodyPr/>
        <a:lstStyle/>
        <a:p>
          <a:endParaRPr lang="fr-FR"/>
        </a:p>
      </dgm:t>
    </dgm:pt>
    <dgm:pt modelId="{44818F76-1F37-4D89-BBA1-7A00FF6B6DB6}" type="pres">
      <dgm:prSet presAssocID="{30F6F90D-317B-4246-84D5-5DA42DE6394E}" presName="img" presStyleLbl="fgImgPlace1" presStyleIdx="0" presStyleCnt="4" custScaleX="43384" custScaleY="51530"/>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EE468C28-9817-4435-9955-837E8487F123}" type="pres">
      <dgm:prSet presAssocID="{30F6F90D-317B-4246-84D5-5DA42DE6394E}" presName="text" presStyleLbl="node1" presStyleIdx="0" presStyleCnt="4">
        <dgm:presLayoutVars>
          <dgm:bulletEnabled val="1"/>
        </dgm:presLayoutVars>
      </dgm:prSet>
      <dgm:spPr/>
      <dgm:t>
        <a:bodyPr/>
        <a:lstStyle/>
        <a:p>
          <a:endParaRPr lang="fr-FR"/>
        </a:p>
      </dgm:t>
    </dgm:pt>
    <dgm:pt modelId="{C1C4D975-572A-43D7-8000-BFA71F56B4B3}" type="pres">
      <dgm:prSet presAssocID="{645C52AC-C4FB-43AB-AF22-47E6E3585F1F}" presName="spacer" presStyleCnt="0"/>
      <dgm:spPr/>
    </dgm:pt>
    <dgm:pt modelId="{89E8B396-E564-4F66-B54C-FA36062F617A}" type="pres">
      <dgm:prSet presAssocID="{674A988B-D923-43C8-8592-0B7BFCF2FC2D}" presName="comp" presStyleCnt="0"/>
      <dgm:spPr/>
    </dgm:pt>
    <dgm:pt modelId="{8A166DB3-B746-4619-9B83-5C32E157D686}" type="pres">
      <dgm:prSet presAssocID="{674A988B-D923-43C8-8592-0B7BFCF2FC2D}" presName="box" presStyleLbl="node1" presStyleIdx="1" presStyleCnt="4" custScaleY="118513" custLinFactNeighborY="-4942"/>
      <dgm:spPr/>
      <dgm:t>
        <a:bodyPr/>
        <a:lstStyle/>
        <a:p>
          <a:endParaRPr lang="fr-FR"/>
        </a:p>
      </dgm:t>
    </dgm:pt>
    <dgm:pt modelId="{F9CD7C04-CC94-44CF-AAB9-891D4E81884F}" type="pres">
      <dgm:prSet presAssocID="{674A988B-D923-43C8-8592-0B7BFCF2FC2D}" presName="img" presStyleLbl="fgImgPlace1" presStyleIdx="1" presStyleCnt="4" custScaleX="47904" custScaleY="44683" custLinFactNeighborY="-8323"/>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CCBE8D5F-F4CE-4583-B36B-484DF7E258FF}" type="pres">
      <dgm:prSet presAssocID="{674A988B-D923-43C8-8592-0B7BFCF2FC2D}" presName="text" presStyleLbl="node1" presStyleIdx="1" presStyleCnt="4">
        <dgm:presLayoutVars>
          <dgm:bulletEnabled val="1"/>
        </dgm:presLayoutVars>
      </dgm:prSet>
      <dgm:spPr/>
      <dgm:t>
        <a:bodyPr/>
        <a:lstStyle/>
        <a:p>
          <a:endParaRPr lang="fr-FR"/>
        </a:p>
      </dgm:t>
    </dgm:pt>
    <dgm:pt modelId="{8BD1E5DE-ED84-43E6-AE66-9B1B8AE275DC}" type="pres">
      <dgm:prSet presAssocID="{F3033B9A-24CF-45EE-AA93-858B6BCFDD19}" presName="spacer" presStyleCnt="0"/>
      <dgm:spPr/>
    </dgm:pt>
    <dgm:pt modelId="{6A17A416-9371-4DD9-ACA0-F166587E4B80}" type="pres">
      <dgm:prSet presAssocID="{E7B59165-EFD5-4761-80A6-E31657979BF6}" presName="comp" presStyleCnt="0"/>
      <dgm:spPr/>
    </dgm:pt>
    <dgm:pt modelId="{D9229926-600D-4624-9A63-8B7D788F9448}" type="pres">
      <dgm:prSet presAssocID="{E7B59165-EFD5-4761-80A6-E31657979BF6}" presName="box" presStyleLbl="node1" presStyleIdx="2" presStyleCnt="4" custScaleY="117727" custLinFactNeighborY="-9414"/>
      <dgm:spPr/>
      <dgm:t>
        <a:bodyPr/>
        <a:lstStyle/>
        <a:p>
          <a:endParaRPr lang="fr-FR"/>
        </a:p>
      </dgm:t>
    </dgm:pt>
    <dgm:pt modelId="{72ACA4B5-0317-4AC5-BDB2-F60DFD449D67}" type="pres">
      <dgm:prSet presAssocID="{E7B59165-EFD5-4761-80A6-E31657979BF6}" presName="img" presStyleLbl="fgImgPlace1" presStyleIdx="2" presStyleCnt="4" custScaleX="40371" custScaleY="42062" custLinFactNeighborY="-16646"/>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10667EA1-D589-4905-B6C5-767AC73BA6AF}" type="pres">
      <dgm:prSet presAssocID="{E7B59165-EFD5-4761-80A6-E31657979BF6}" presName="text" presStyleLbl="node1" presStyleIdx="2" presStyleCnt="4">
        <dgm:presLayoutVars>
          <dgm:bulletEnabled val="1"/>
        </dgm:presLayoutVars>
      </dgm:prSet>
      <dgm:spPr/>
      <dgm:t>
        <a:bodyPr/>
        <a:lstStyle/>
        <a:p>
          <a:endParaRPr lang="fr-FR"/>
        </a:p>
      </dgm:t>
    </dgm:pt>
    <dgm:pt modelId="{1F1F8A53-2AE1-214D-BB14-8F1206265EC4}" type="pres">
      <dgm:prSet presAssocID="{ED190E02-5EC9-4964-9240-A464EA6D3B14}" presName="spacer" presStyleCnt="0"/>
      <dgm:spPr/>
    </dgm:pt>
    <dgm:pt modelId="{41790CB8-808F-0441-993A-4E97DBBEA854}" type="pres">
      <dgm:prSet presAssocID="{56B5F511-1A34-E648-A5AB-029DAAF94A67}" presName="comp" presStyleCnt="0"/>
      <dgm:spPr/>
    </dgm:pt>
    <dgm:pt modelId="{EE2FE23D-B038-6843-9C21-C52521E0E99F}" type="pres">
      <dgm:prSet presAssocID="{56B5F511-1A34-E648-A5AB-029DAAF94A67}" presName="box" presStyleLbl="node1" presStyleIdx="3" presStyleCnt="4" custScaleY="116490" custLinFactNeighborY="-14033"/>
      <dgm:spPr/>
      <dgm:t>
        <a:bodyPr/>
        <a:lstStyle/>
        <a:p>
          <a:endParaRPr lang="fr-FR"/>
        </a:p>
      </dgm:t>
    </dgm:pt>
    <dgm:pt modelId="{7B752B16-C4C8-E342-99E1-A962C9AB60F4}" type="pres">
      <dgm:prSet presAssocID="{56B5F511-1A34-E648-A5AB-029DAAF94A67}" presName="img" presStyleLbl="fgImgPlace1" presStyleIdx="3" presStyleCnt="4" custScaleX="44848" custScaleY="26102"/>
      <dgm:spPr/>
    </dgm:pt>
    <dgm:pt modelId="{889385D9-784E-ED41-ADD6-31AA969B4E8B}" type="pres">
      <dgm:prSet presAssocID="{56B5F511-1A34-E648-A5AB-029DAAF94A67}" presName="text" presStyleLbl="node1" presStyleIdx="3" presStyleCnt="4">
        <dgm:presLayoutVars>
          <dgm:bulletEnabled val="1"/>
        </dgm:presLayoutVars>
      </dgm:prSet>
      <dgm:spPr/>
      <dgm:t>
        <a:bodyPr/>
        <a:lstStyle/>
        <a:p>
          <a:endParaRPr lang="fr-FR"/>
        </a:p>
      </dgm:t>
    </dgm:pt>
  </dgm:ptLst>
  <dgm:cxnLst>
    <dgm:cxn modelId="{FDB48E5B-0FF9-4DCB-85A6-74B0298EC08B}" type="presOf" srcId="{E7B59165-EFD5-4761-80A6-E31657979BF6}" destId="{D9229926-600D-4624-9A63-8B7D788F9448}" srcOrd="0" destOrd="0" presId="urn:microsoft.com/office/officeart/2005/8/layout/vList4#3"/>
    <dgm:cxn modelId="{C0D4480B-33DF-4F78-A7A8-469A93831AB4}" type="presOf" srcId="{98EDB09A-A053-6E41-94E7-D9AD263B30A3}" destId="{889385D9-784E-ED41-ADD6-31AA969B4E8B}" srcOrd="1" destOrd="1" presId="urn:microsoft.com/office/officeart/2005/8/layout/vList4#3"/>
    <dgm:cxn modelId="{829AE525-AAF9-4DF4-B13A-ABC90ADC8319}" type="presOf" srcId="{B13C6D82-F620-4214-9736-3E93AFF53337}" destId="{10667EA1-D589-4905-B6C5-767AC73BA6AF}" srcOrd="1" destOrd="1" presId="urn:microsoft.com/office/officeart/2005/8/layout/vList4#3"/>
    <dgm:cxn modelId="{DB5273D3-CD80-4EA5-A055-DA38CE6F1CF1}" type="presOf" srcId="{56B5F511-1A34-E648-A5AB-029DAAF94A67}" destId="{889385D9-784E-ED41-ADD6-31AA969B4E8B}" srcOrd="1" destOrd="0" presId="urn:microsoft.com/office/officeart/2005/8/layout/vList4#3"/>
    <dgm:cxn modelId="{1B5D10FC-DD9C-46AC-95E5-C618EF44E5E1}" type="presOf" srcId="{30F6F90D-317B-4246-84D5-5DA42DE6394E}" destId="{2F11044C-7B48-4D94-AFF6-C9D9CEAF2B04}" srcOrd="0" destOrd="0" presId="urn:microsoft.com/office/officeart/2005/8/layout/vList4#3"/>
    <dgm:cxn modelId="{913CB827-757C-470C-8E72-8025E76F4D90}" type="presOf" srcId="{56B5F511-1A34-E648-A5AB-029DAAF94A67}" destId="{EE2FE23D-B038-6843-9C21-C52521E0E99F}" srcOrd="0" destOrd="0" presId="urn:microsoft.com/office/officeart/2005/8/layout/vList4#3"/>
    <dgm:cxn modelId="{8A6478E5-E13F-3648-A587-10E69683A814}" srcId="{298FB3BC-37E6-44EB-80BA-3D0580498A2C}" destId="{56B5F511-1A34-E648-A5AB-029DAAF94A67}" srcOrd="3" destOrd="0" parTransId="{AA97D4EF-A75B-3646-80A8-749A138FC880}" sibTransId="{3F352DEC-0B4C-F94A-8BD8-007C2812533B}"/>
    <dgm:cxn modelId="{B5566C6F-A80E-45E8-AD08-02C06271418A}" srcId="{E7B59165-EFD5-4761-80A6-E31657979BF6}" destId="{B13C6D82-F620-4214-9736-3E93AFF53337}" srcOrd="0" destOrd="0" parTransId="{12B589CC-9118-4478-BD99-44BDFCB38BC6}" sibTransId="{9250CE00-7D54-4003-8328-08E47E451B23}"/>
    <dgm:cxn modelId="{F7FCFD88-5D97-4A99-B618-B2D514EF874B}" type="presOf" srcId="{674A988B-D923-43C8-8592-0B7BFCF2FC2D}" destId="{8A166DB3-B746-4619-9B83-5C32E157D686}" srcOrd="0" destOrd="0" presId="urn:microsoft.com/office/officeart/2005/8/layout/vList4#3"/>
    <dgm:cxn modelId="{3FB5FA6F-D478-457E-8416-8EBF588E1F96}" type="presOf" srcId="{B13C6D82-F620-4214-9736-3E93AFF53337}" destId="{D9229926-600D-4624-9A63-8B7D788F9448}" srcOrd="0" destOrd="1" presId="urn:microsoft.com/office/officeart/2005/8/layout/vList4#3"/>
    <dgm:cxn modelId="{F0A63D40-33BA-4A24-A7D9-9ECDEF446866}" srcId="{E7B59165-EFD5-4761-80A6-E31657979BF6}" destId="{11A218EE-FE4F-4FC9-8AED-52F366E0B582}" srcOrd="2" destOrd="0" parTransId="{5D99B810-FE03-4A55-A577-CA3898192FDB}" sibTransId="{FCE99BA7-3CF9-407E-967C-F95E946933C6}"/>
    <dgm:cxn modelId="{EDE7A601-7868-48D9-A79F-0321BE3D64D8}" srcId="{298FB3BC-37E6-44EB-80BA-3D0580498A2C}" destId="{E7B59165-EFD5-4761-80A6-E31657979BF6}" srcOrd="2" destOrd="0" parTransId="{4C0B4614-EB88-4B8F-9042-45464507C147}" sibTransId="{ED190E02-5EC9-4964-9240-A464EA6D3B14}"/>
    <dgm:cxn modelId="{2B3D0A9D-98A2-40F9-A6E5-64211C0F492F}" type="presOf" srcId="{E7B59165-EFD5-4761-80A6-E31657979BF6}" destId="{10667EA1-D589-4905-B6C5-767AC73BA6AF}" srcOrd="1" destOrd="0" presId="urn:microsoft.com/office/officeart/2005/8/layout/vList4#3"/>
    <dgm:cxn modelId="{E0A62228-CBAB-4116-A86F-50F817797779}" type="presOf" srcId="{13416EF7-0518-B643-BD3E-9332A5C41845}" destId="{EE2FE23D-B038-6843-9C21-C52521E0E99F}" srcOrd="0" destOrd="3" presId="urn:microsoft.com/office/officeart/2005/8/layout/vList4#3"/>
    <dgm:cxn modelId="{C2628A98-73E3-4522-BFC2-9AEE3E935B67}" type="presOf" srcId="{122D2372-3188-2D49-9658-D6A6E12ACDCB}" destId="{EE2FE23D-B038-6843-9C21-C52521E0E99F}" srcOrd="0" destOrd="2" presId="urn:microsoft.com/office/officeart/2005/8/layout/vList4#3"/>
    <dgm:cxn modelId="{46A09D58-F96A-47FD-BDB0-52D4C46BC38F}" srcId="{298FB3BC-37E6-44EB-80BA-3D0580498A2C}" destId="{674A988B-D923-43C8-8592-0B7BFCF2FC2D}" srcOrd="1" destOrd="0" parTransId="{AE6A33B4-4EC0-4F02-B837-FC516579AF7F}" sibTransId="{F3033B9A-24CF-45EE-AA93-858B6BCFDD19}"/>
    <dgm:cxn modelId="{DA4E28B4-8E8D-4C74-AF5C-20638466CCD0}" type="presOf" srcId="{298FB3BC-37E6-44EB-80BA-3D0580498A2C}" destId="{C132F6F0-2DD5-4315-A625-CD0E0EFEB04F}" srcOrd="0" destOrd="0" presId="urn:microsoft.com/office/officeart/2005/8/layout/vList4#3"/>
    <dgm:cxn modelId="{8FC19C82-C3A7-7B45-B571-B6132C7F45BA}" srcId="{56B5F511-1A34-E648-A5AB-029DAAF94A67}" destId="{98EDB09A-A053-6E41-94E7-D9AD263B30A3}" srcOrd="0" destOrd="0" parTransId="{81FEDF81-CE59-3749-A9A5-9B450B91AC14}" sibTransId="{D0A8318D-F359-0349-A408-B01605793E7C}"/>
    <dgm:cxn modelId="{9C0CAA85-3E38-41C4-B199-EB0A96F03D23}" type="presOf" srcId="{98EDB09A-A053-6E41-94E7-D9AD263B30A3}" destId="{EE2FE23D-B038-6843-9C21-C52521E0E99F}" srcOrd="0" destOrd="1" presId="urn:microsoft.com/office/officeart/2005/8/layout/vList4#3"/>
    <dgm:cxn modelId="{A1676B96-DAE3-49C2-AEF4-6004093043F5}" type="presOf" srcId="{11A218EE-FE4F-4FC9-8AED-52F366E0B582}" destId="{D9229926-600D-4624-9A63-8B7D788F9448}" srcOrd="0" destOrd="3" presId="urn:microsoft.com/office/officeart/2005/8/layout/vList4#3"/>
    <dgm:cxn modelId="{AE8644E8-710E-42AC-9D20-308FA2F87860}" srcId="{298FB3BC-37E6-44EB-80BA-3D0580498A2C}" destId="{30F6F90D-317B-4246-84D5-5DA42DE6394E}" srcOrd="0" destOrd="0" parTransId="{41C882A9-F0EF-467F-9F76-986CF4E52DA5}" sibTransId="{645C52AC-C4FB-43AB-AF22-47E6E3585F1F}"/>
    <dgm:cxn modelId="{CD8A00C6-3CB1-44C1-98EB-BB40E3622D7C}" type="presOf" srcId="{30F6F90D-317B-4246-84D5-5DA42DE6394E}" destId="{EE468C28-9817-4435-9955-837E8487F123}" srcOrd="1" destOrd="0" presId="urn:microsoft.com/office/officeart/2005/8/layout/vList4#3"/>
    <dgm:cxn modelId="{7B8851D1-CE6E-D94A-B5BB-B79CDF17D0C1}" srcId="{56B5F511-1A34-E648-A5AB-029DAAF94A67}" destId="{122D2372-3188-2D49-9658-D6A6E12ACDCB}" srcOrd="1" destOrd="0" parTransId="{31F08854-7A92-1244-A95E-282C4C1BDD88}" sibTransId="{9614C4CC-9AA4-0245-9906-C617AD054FA5}"/>
    <dgm:cxn modelId="{B389DF99-53D3-405D-A678-48E3042BF4E9}" type="presOf" srcId="{034E06C8-228C-41EE-A206-FD5D3FB2B86E}" destId="{10667EA1-D589-4905-B6C5-767AC73BA6AF}" srcOrd="1" destOrd="2" presId="urn:microsoft.com/office/officeart/2005/8/layout/vList4#3"/>
    <dgm:cxn modelId="{CDD6E6ED-FCCB-46D0-A54F-D392A855EC80}" type="presOf" srcId="{11A218EE-FE4F-4FC9-8AED-52F366E0B582}" destId="{10667EA1-D589-4905-B6C5-767AC73BA6AF}" srcOrd="1" destOrd="3" presId="urn:microsoft.com/office/officeart/2005/8/layout/vList4#3"/>
    <dgm:cxn modelId="{AC7BE29B-97DB-43DF-8094-5DD3FF180F05}" type="presOf" srcId="{122D2372-3188-2D49-9658-D6A6E12ACDCB}" destId="{889385D9-784E-ED41-ADD6-31AA969B4E8B}" srcOrd="1" destOrd="2" presId="urn:microsoft.com/office/officeart/2005/8/layout/vList4#3"/>
    <dgm:cxn modelId="{A4BD0B84-A2F2-D447-945C-579C42DE8ABF}" srcId="{56B5F511-1A34-E648-A5AB-029DAAF94A67}" destId="{13416EF7-0518-B643-BD3E-9332A5C41845}" srcOrd="2" destOrd="0" parTransId="{E9D157A2-470F-1745-813C-C680AB5968B1}" sibTransId="{C88E2BE5-9159-534E-9A22-D81868CDC2DB}"/>
    <dgm:cxn modelId="{7D147754-608C-4B30-B9FA-3A6EE9FCAAC2}" srcId="{E7B59165-EFD5-4761-80A6-E31657979BF6}" destId="{034E06C8-228C-41EE-A206-FD5D3FB2B86E}" srcOrd="1" destOrd="0" parTransId="{12BDA065-7666-4451-BD46-EDA4FF4546B2}" sibTransId="{C185A47D-B916-4B7D-87E8-B4D11BD763FA}"/>
    <dgm:cxn modelId="{259B0375-5262-469C-80FD-C0C3F86FA5E8}" type="presOf" srcId="{674A988B-D923-43C8-8592-0B7BFCF2FC2D}" destId="{CCBE8D5F-F4CE-4583-B36B-484DF7E258FF}" srcOrd="1" destOrd="0" presId="urn:microsoft.com/office/officeart/2005/8/layout/vList4#3"/>
    <dgm:cxn modelId="{A6FC52F5-EE76-415E-BC5E-276B5BCCDFB5}" type="presOf" srcId="{13416EF7-0518-B643-BD3E-9332A5C41845}" destId="{889385D9-784E-ED41-ADD6-31AA969B4E8B}" srcOrd="1" destOrd="3" presId="urn:microsoft.com/office/officeart/2005/8/layout/vList4#3"/>
    <dgm:cxn modelId="{19C02CC1-966A-4C14-8215-83E919CD3875}" type="presOf" srcId="{034E06C8-228C-41EE-A206-FD5D3FB2B86E}" destId="{D9229926-600D-4624-9A63-8B7D788F9448}" srcOrd="0" destOrd="2" presId="urn:microsoft.com/office/officeart/2005/8/layout/vList4#3"/>
    <dgm:cxn modelId="{AA90C974-FF7C-4F54-A6EC-9D231C35B9FB}" type="presParOf" srcId="{C132F6F0-2DD5-4315-A625-CD0E0EFEB04F}" destId="{229663F0-1E38-4F58-820A-5CA464CC708B}" srcOrd="0" destOrd="0" presId="urn:microsoft.com/office/officeart/2005/8/layout/vList4#3"/>
    <dgm:cxn modelId="{622BB47C-17E6-4C13-A44C-67DAED6FC3CD}" type="presParOf" srcId="{229663F0-1E38-4F58-820A-5CA464CC708B}" destId="{2F11044C-7B48-4D94-AFF6-C9D9CEAF2B04}" srcOrd="0" destOrd="0" presId="urn:microsoft.com/office/officeart/2005/8/layout/vList4#3"/>
    <dgm:cxn modelId="{43CEAA06-B1F6-4D9C-8068-EC67FD78F242}" type="presParOf" srcId="{229663F0-1E38-4F58-820A-5CA464CC708B}" destId="{44818F76-1F37-4D89-BBA1-7A00FF6B6DB6}" srcOrd="1" destOrd="0" presId="urn:microsoft.com/office/officeart/2005/8/layout/vList4#3"/>
    <dgm:cxn modelId="{2FB58292-B6D6-4AB9-8A58-81E5BB5AD5EF}" type="presParOf" srcId="{229663F0-1E38-4F58-820A-5CA464CC708B}" destId="{EE468C28-9817-4435-9955-837E8487F123}" srcOrd="2" destOrd="0" presId="urn:microsoft.com/office/officeart/2005/8/layout/vList4#3"/>
    <dgm:cxn modelId="{45146D33-9D79-4E46-9EB0-B6C929A6D448}" type="presParOf" srcId="{C132F6F0-2DD5-4315-A625-CD0E0EFEB04F}" destId="{C1C4D975-572A-43D7-8000-BFA71F56B4B3}" srcOrd="1" destOrd="0" presId="urn:microsoft.com/office/officeart/2005/8/layout/vList4#3"/>
    <dgm:cxn modelId="{82C0C142-9296-4C29-9926-1592B4E21A3A}" type="presParOf" srcId="{C132F6F0-2DD5-4315-A625-CD0E0EFEB04F}" destId="{89E8B396-E564-4F66-B54C-FA36062F617A}" srcOrd="2" destOrd="0" presId="urn:microsoft.com/office/officeart/2005/8/layout/vList4#3"/>
    <dgm:cxn modelId="{26204CC7-F0B7-46FC-895C-492BCDF8884C}" type="presParOf" srcId="{89E8B396-E564-4F66-B54C-FA36062F617A}" destId="{8A166DB3-B746-4619-9B83-5C32E157D686}" srcOrd="0" destOrd="0" presId="urn:microsoft.com/office/officeart/2005/8/layout/vList4#3"/>
    <dgm:cxn modelId="{2B7A1F48-0F25-4AE3-9F6E-F9B83DA4AB94}" type="presParOf" srcId="{89E8B396-E564-4F66-B54C-FA36062F617A}" destId="{F9CD7C04-CC94-44CF-AAB9-891D4E81884F}" srcOrd="1" destOrd="0" presId="urn:microsoft.com/office/officeart/2005/8/layout/vList4#3"/>
    <dgm:cxn modelId="{D5977044-6EBC-4E12-A246-C33F5A4EED39}" type="presParOf" srcId="{89E8B396-E564-4F66-B54C-FA36062F617A}" destId="{CCBE8D5F-F4CE-4583-B36B-484DF7E258FF}" srcOrd="2" destOrd="0" presId="urn:microsoft.com/office/officeart/2005/8/layout/vList4#3"/>
    <dgm:cxn modelId="{F14BA78A-745D-4D1E-97CD-83F6D4DC59E4}" type="presParOf" srcId="{C132F6F0-2DD5-4315-A625-CD0E0EFEB04F}" destId="{8BD1E5DE-ED84-43E6-AE66-9B1B8AE275DC}" srcOrd="3" destOrd="0" presId="urn:microsoft.com/office/officeart/2005/8/layout/vList4#3"/>
    <dgm:cxn modelId="{06781B20-200E-4E20-8E60-315D774D436D}" type="presParOf" srcId="{C132F6F0-2DD5-4315-A625-CD0E0EFEB04F}" destId="{6A17A416-9371-4DD9-ACA0-F166587E4B80}" srcOrd="4" destOrd="0" presId="urn:microsoft.com/office/officeart/2005/8/layout/vList4#3"/>
    <dgm:cxn modelId="{FA403432-6A49-4658-9060-EF30E988C6F7}" type="presParOf" srcId="{6A17A416-9371-4DD9-ACA0-F166587E4B80}" destId="{D9229926-600D-4624-9A63-8B7D788F9448}" srcOrd="0" destOrd="0" presId="urn:microsoft.com/office/officeart/2005/8/layout/vList4#3"/>
    <dgm:cxn modelId="{40B22593-4224-4DE7-BC4A-8E83C7900096}" type="presParOf" srcId="{6A17A416-9371-4DD9-ACA0-F166587E4B80}" destId="{72ACA4B5-0317-4AC5-BDB2-F60DFD449D67}" srcOrd="1" destOrd="0" presId="urn:microsoft.com/office/officeart/2005/8/layout/vList4#3"/>
    <dgm:cxn modelId="{865DF2CC-8A84-4454-A9FD-17B8799321A8}" type="presParOf" srcId="{6A17A416-9371-4DD9-ACA0-F166587E4B80}" destId="{10667EA1-D589-4905-B6C5-767AC73BA6AF}" srcOrd="2" destOrd="0" presId="urn:microsoft.com/office/officeart/2005/8/layout/vList4#3"/>
    <dgm:cxn modelId="{77A5A851-E12F-4845-BA5D-7509256A6523}" type="presParOf" srcId="{C132F6F0-2DD5-4315-A625-CD0E0EFEB04F}" destId="{1F1F8A53-2AE1-214D-BB14-8F1206265EC4}" srcOrd="5" destOrd="0" presId="urn:microsoft.com/office/officeart/2005/8/layout/vList4#3"/>
    <dgm:cxn modelId="{11933C5B-F54A-40B1-AB98-905E93CB7C8E}" type="presParOf" srcId="{C132F6F0-2DD5-4315-A625-CD0E0EFEB04F}" destId="{41790CB8-808F-0441-993A-4E97DBBEA854}" srcOrd="6" destOrd="0" presId="urn:microsoft.com/office/officeart/2005/8/layout/vList4#3"/>
    <dgm:cxn modelId="{C9E98A4A-7841-484E-AA41-A0F379D2F7DB}" type="presParOf" srcId="{41790CB8-808F-0441-993A-4E97DBBEA854}" destId="{EE2FE23D-B038-6843-9C21-C52521E0E99F}" srcOrd="0" destOrd="0" presId="urn:microsoft.com/office/officeart/2005/8/layout/vList4#3"/>
    <dgm:cxn modelId="{E98DF8E9-DC02-428A-9F4D-1DF2EBFDBA12}" type="presParOf" srcId="{41790CB8-808F-0441-993A-4E97DBBEA854}" destId="{7B752B16-C4C8-E342-99E1-A962C9AB60F4}" srcOrd="1" destOrd="0" presId="urn:microsoft.com/office/officeart/2005/8/layout/vList4#3"/>
    <dgm:cxn modelId="{396FAD7E-E682-4987-9F29-DCEAF1D715D3}" type="presParOf" srcId="{41790CB8-808F-0441-993A-4E97DBBEA854}" destId="{889385D9-784E-ED41-ADD6-31AA969B4E8B}"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8FB3BC-37E6-44EB-80BA-3D0580498A2C}" type="doc">
      <dgm:prSet loTypeId="urn:microsoft.com/office/officeart/2005/8/layout/vList4#3" loCatId="picture" qsTypeId="urn:microsoft.com/office/officeart/2005/8/quickstyle/simple1" qsCatId="simple" csTypeId="urn:microsoft.com/office/officeart/2005/8/colors/colorful2" csCatId="colorful" phldr="1"/>
      <dgm:spPr/>
      <dgm:t>
        <a:bodyPr/>
        <a:lstStyle/>
        <a:p>
          <a:endParaRPr lang="fr-FR"/>
        </a:p>
      </dgm:t>
    </dgm:pt>
    <dgm:pt modelId="{30F6F90D-317B-4246-84D5-5DA42DE6394E}">
      <dgm:prSet phldrT="[Texte]" custT="1"/>
      <dgm:spPr>
        <a:solidFill>
          <a:schemeClr val="accent3"/>
        </a:solidFill>
      </dgm:spPr>
      <dgm:t>
        <a:bodyPr/>
        <a:lstStyle/>
        <a:p>
          <a:pPr algn="l">
            <a:lnSpc>
              <a:spcPct val="100000"/>
            </a:lnSpc>
            <a:spcAft>
              <a:spcPts val="0"/>
            </a:spcAft>
          </a:pPr>
          <a:r>
            <a:rPr lang="en-US" sz="2200" b="0" i="0" noProof="0" dirty="0" smtClean="0">
              <a:latin typeface="Arial" panose="020B0604020202020204" pitchFamily="34" charset="0"/>
              <a:cs typeface="Arial" panose="020B0604020202020204" pitchFamily="34" charset="0"/>
            </a:rPr>
            <a:t>FAO, as a GPFLR member, had a reflection on its best possible role  within this global partnership in order to achieve common goals and objectives</a:t>
          </a:r>
          <a:endParaRPr lang="en-US" sz="2200" b="0" i="0" noProof="0" dirty="0">
            <a:latin typeface="Arial" panose="020B0604020202020204" pitchFamily="34" charset="0"/>
            <a:cs typeface="Arial" panose="020B0604020202020204" pitchFamily="34" charset="0"/>
          </a:endParaRPr>
        </a:p>
      </dgm:t>
    </dgm:pt>
    <dgm:pt modelId="{41C882A9-F0EF-467F-9F76-986CF4E52DA5}" type="parTrans" cxnId="{AE8644E8-710E-42AC-9D20-308FA2F87860}">
      <dgm:prSet/>
      <dgm:spPr/>
      <dgm:t>
        <a:bodyPr/>
        <a:lstStyle/>
        <a:p>
          <a:endParaRPr lang="fr-FR">
            <a:latin typeface="Arial" panose="020B0604020202020204" pitchFamily="34" charset="0"/>
            <a:cs typeface="Arial" panose="020B0604020202020204" pitchFamily="34" charset="0"/>
          </a:endParaRPr>
        </a:p>
      </dgm:t>
    </dgm:pt>
    <dgm:pt modelId="{645C52AC-C4FB-43AB-AF22-47E6E3585F1F}" type="sibTrans" cxnId="{AE8644E8-710E-42AC-9D20-308FA2F87860}">
      <dgm:prSet/>
      <dgm:spPr/>
      <dgm:t>
        <a:bodyPr/>
        <a:lstStyle/>
        <a:p>
          <a:endParaRPr lang="fr-FR">
            <a:latin typeface="Arial" panose="020B0604020202020204" pitchFamily="34" charset="0"/>
            <a:cs typeface="Arial" panose="020B0604020202020204" pitchFamily="34" charset="0"/>
          </a:endParaRPr>
        </a:p>
      </dgm:t>
    </dgm:pt>
    <dgm:pt modelId="{674A988B-D923-43C8-8592-0B7BFCF2FC2D}">
      <dgm:prSet phldrT="[Texte]" custT="1"/>
      <dgm:spPr>
        <a:solidFill>
          <a:schemeClr val="accent3"/>
        </a:solidFill>
      </dgm:spPr>
      <dgm:t>
        <a:bodyPr/>
        <a:lstStyle/>
        <a:p>
          <a:r>
            <a:rPr lang="en-US" sz="2200" b="0" i="0" noProof="0" dirty="0" smtClean="0">
              <a:latin typeface="Arial" panose="020B0604020202020204" pitchFamily="34" charset="0"/>
              <a:cs typeface="Arial" panose="020B0604020202020204" pitchFamily="34" charset="0"/>
            </a:rPr>
            <a:t>GPFLR has already lots of success in raising awareness at global level with the Bonn Challenge (pledges), Aichi Targets, etc</a:t>
          </a:r>
          <a:r>
            <a:rPr lang="fr-FR" sz="2200" b="0" i="0" noProof="0" dirty="0" smtClean="0">
              <a:latin typeface="Arial" panose="020B0604020202020204" pitchFamily="34" charset="0"/>
              <a:cs typeface="Arial" panose="020B0604020202020204" pitchFamily="34" charset="0"/>
            </a:rPr>
            <a:t>.</a:t>
          </a:r>
          <a:endParaRPr lang="en-US" sz="2200" b="0" i="0" noProof="0" dirty="0" smtClean="0">
            <a:latin typeface="Arial" panose="020B0604020202020204" pitchFamily="34" charset="0"/>
            <a:cs typeface="Arial" panose="020B0604020202020204" pitchFamily="34" charset="0"/>
          </a:endParaRPr>
        </a:p>
      </dgm:t>
    </dgm:pt>
    <dgm:pt modelId="{AE6A33B4-4EC0-4F02-B837-FC516579AF7F}" type="parTrans" cxnId="{46A09D58-F96A-47FD-BDB0-52D4C46BC38F}">
      <dgm:prSet/>
      <dgm:spPr/>
      <dgm:t>
        <a:bodyPr/>
        <a:lstStyle/>
        <a:p>
          <a:endParaRPr lang="fr-FR">
            <a:latin typeface="Arial" panose="020B0604020202020204" pitchFamily="34" charset="0"/>
            <a:cs typeface="Arial" panose="020B0604020202020204" pitchFamily="34" charset="0"/>
          </a:endParaRPr>
        </a:p>
      </dgm:t>
    </dgm:pt>
    <dgm:pt modelId="{F3033B9A-24CF-45EE-AA93-858B6BCFDD19}" type="sibTrans" cxnId="{46A09D58-F96A-47FD-BDB0-52D4C46BC38F}">
      <dgm:prSet/>
      <dgm:spPr/>
      <dgm:t>
        <a:bodyPr/>
        <a:lstStyle/>
        <a:p>
          <a:endParaRPr lang="fr-FR">
            <a:latin typeface="Arial" panose="020B0604020202020204" pitchFamily="34" charset="0"/>
            <a:cs typeface="Arial" panose="020B0604020202020204" pitchFamily="34" charset="0"/>
          </a:endParaRPr>
        </a:p>
      </dgm:t>
    </dgm:pt>
    <dgm:pt modelId="{E7B59165-EFD5-4761-80A6-E31657979BF6}">
      <dgm:prSet phldrT="[Texte]" custT="1"/>
      <dgm:spPr>
        <a:solidFill>
          <a:schemeClr val="accent3"/>
        </a:solidFill>
      </dgm:spPr>
      <dgm:t>
        <a:bodyPr/>
        <a:lstStyle/>
        <a:p>
          <a:pPr>
            <a:spcBef>
              <a:spcPts val="1200"/>
            </a:spcBef>
          </a:pPr>
          <a:r>
            <a:rPr lang="en-US" sz="2200" b="1" i="0" noProof="0" dirty="0" smtClean="0">
              <a:latin typeface="Arial" panose="020B0604020202020204" pitchFamily="34" charset="0"/>
              <a:cs typeface="Arial" panose="020B0604020202020204" pitchFamily="34" charset="0"/>
            </a:rPr>
            <a:t>FAO support should be focused on progress on the ground and on need to scale-up FLR efforts</a:t>
          </a:r>
          <a:endParaRPr lang="en-US" sz="2200" b="1" i="0" noProof="0" dirty="0">
            <a:latin typeface="Arial" panose="020B0604020202020204" pitchFamily="34" charset="0"/>
            <a:cs typeface="Arial" panose="020B0604020202020204" pitchFamily="34" charset="0"/>
          </a:endParaRPr>
        </a:p>
      </dgm:t>
    </dgm:pt>
    <dgm:pt modelId="{4C0B4614-EB88-4B8F-9042-45464507C147}" type="parTrans" cxnId="{EDE7A601-7868-48D9-A79F-0321BE3D64D8}">
      <dgm:prSet/>
      <dgm:spPr/>
      <dgm:t>
        <a:bodyPr/>
        <a:lstStyle/>
        <a:p>
          <a:endParaRPr lang="fr-FR">
            <a:latin typeface="Arial" panose="020B0604020202020204" pitchFamily="34" charset="0"/>
            <a:cs typeface="Arial" panose="020B0604020202020204" pitchFamily="34" charset="0"/>
          </a:endParaRPr>
        </a:p>
      </dgm:t>
    </dgm:pt>
    <dgm:pt modelId="{ED190E02-5EC9-4964-9240-A464EA6D3B14}" type="sibTrans" cxnId="{EDE7A601-7868-48D9-A79F-0321BE3D64D8}">
      <dgm:prSet/>
      <dgm:spPr/>
      <dgm:t>
        <a:bodyPr/>
        <a:lstStyle/>
        <a:p>
          <a:endParaRPr lang="fr-FR">
            <a:latin typeface="Arial" panose="020B0604020202020204" pitchFamily="34" charset="0"/>
            <a:cs typeface="Arial" panose="020B0604020202020204" pitchFamily="34" charset="0"/>
          </a:endParaRPr>
        </a:p>
      </dgm:t>
    </dgm:pt>
    <dgm:pt modelId="{56B5F511-1A34-E648-A5AB-029DAAF94A67}">
      <dgm:prSet phldrT="[Texte]" custT="1"/>
      <dgm:spPr>
        <a:solidFill>
          <a:schemeClr val="accent3"/>
        </a:solidFill>
      </dgm:spPr>
      <dgm:t>
        <a:bodyPr/>
        <a:lstStyle/>
        <a:p>
          <a:r>
            <a:rPr lang="en-US" sz="2200" b="0" i="0" noProof="0" dirty="0" smtClean="0">
              <a:solidFill>
                <a:schemeClr val="bg1"/>
              </a:solidFill>
              <a:latin typeface="Calibri" pitchFamily="34" charset="0"/>
              <a:ea typeface="ＭＳ Ｐゴシック" pitchFamily="34" charset="-128"/>
              <a:cs typeface="+mn-cs"/>
            </a:rPr>
            <a:t>Official launch of the Forest and Landscape Restoration Mechanism in June 2014 (COFO) in order to increase its support to field programs (with key support of the KFS)</a:t>
          </a:r>
          <a:endParaRPr lang="en-US" sz="2200" b="0" i="0" noProof="0" dirty="0">
            <a:solidFill>
              <a:schemeClr val="bg1"/>
            </a:solidFill>
            <a:latin typeface="Arial" panose="020B0604020202020204" pitchFamily="34" charset="0"/>
            <a:cs typeface="Arial" panose="020B0604020202020204" pitchFamily="34" charset="0"/>
          </a:endParaRPr>
        </a:p>
      </dgm:t>
    </dgm:pt>
    <dgm:pt modelId="{AA97D4EF-A75B-3646-80A8-749A138FC880}" type="parTrans" cxnId="{8A6478E5-E13F-3648-A587-10E69683A814}">
      <dgm:prSet/>
      <dgm:spPr/>
      <dgm:t>
        <a:bodyPr/>
        <a:lstStyle/>
        <a:p>
          <a:endParaRPr lang="fr-FR"/>
        </a:p>
      </dgm:t>
    </dgm:pt>
    <dgm:pt modelId="{3F352DEC-0B4C-F94A-8BD8-007C2812533B}" type="sibTrans" cxnId="{8A6478E5-E13F-3648-A587-10E69683A814}">
      <dgm:prSet/>
      <dgm:spPr/>
      <dgm:t>
        <a:bodyPr/>
        <a:lstStyle/>
        <a:p>
          <a:endParaRPr lang="fr-FR"/>
        </a:p>
      </dgm:t>
    </dgm:pt>
    <dgm:pt modelId="{C132F6F0-2DD5-4315-A625-CD0E0EFEB04F}" type="pres">
      <dgm:prSet presAssocID="{298FB3BC-37E6-44EB-80BA-3D0580498A2C}" presName="linear" presStyleCnt="0">
        <dgm:presLayoutVars>
          <dgm:dir/>
          <dgm:resizeHandles val="exact"/>
        </dgm:presLayoutVars>
      </dgm:prSet>
      <dgm:spPr/>
      <dgm:t>
        <a:bodyPr/>
        <a:lstStyle/>
        <a:p>
          <a:endParaRPr lang="fr-FR"/>
        </a:p>
      </dgm:t>
    </dgm:pt>
    <dgm:pt modelId="{229663F0-1E38-4F58-820A-5CA464CC708B}" type="pres">
      <dgm:prSet presAssocID="{30F6F90D-317B-4246-84D5-5DA42DE6394E}" presName="comp" presStyleCnt="0"/>
      <dgm:spPr/>
    </dgm:pt>
    <dgm:pt modelId="{2F11044C-7B48-4D94-AFF6-C9D9CEAF2B04}" type="pres">
      <dgm:prSet presAssocID="{30F6F90D-317B-4246-84D5-5DA42DE6394E}" presName="box" presStyleLbl="node1" presStyleIdx="0" presStyleCnt="4" custScaleY="121376" custLinFactNeighborX="-953" custLinFactNeighborY="-8209"/>
      <dgm:spPr/>
      <dgm:t>
        <a:bodyPr/>
        <a:lstStyle/>
        <a:p>
          <a:endParaRPr lang="fr-FR"/>
        </a:p>
      </dgm:t>
    </dgm:pt>
    <dgm:pt modelId="{44818F76-1F37-4D89-BBA1-7A00FF6B6DB6}" type="pres">
      <dgm:prSet presAssocID="{30F6F90D-317B-4246-84D5-5DA42DE6394E}" presName="img" presStyleLbl="fgImgPlace1" presStyleIdx="0" presStyleCnt="4" custScaleX="15738" custScaleY="40853"/>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EE468C28-9817-4435-9955-837E8487F123}" type="pres">
      <dgm:prSet presAssocID="{30F6F90D-317B-4246-84D5-5DA42DE6394E}" presName="text" presStyleLbl="node1" presStyleIdx="0" presStyleCnt="4">
        <dgm:presLayoutVars>
          <dgm:bulletEnabled val="1"/>
        </dgm:presLayoutVars>
      </dgm:prSet>
      <dgm:spPr/>
      <dgm:t>
        <a:bodyPr/>
        <a:lstStyle/>
        <a:p>
          <a:endParaRPr lang="fr-FR"/>
        </a:p>
      </dgm:t>
    </dgm:pt>
    <dgm:pt modelId="{C1C4D975-572A-43D7-8000-BFA71F56B4B3}" type="pres">
      <dgm:prSet presAssocID="{645C52AC-C4FB-43AB-AF22-47E6E3585F1F}" presName="spacer" presStyleCnt="0"/>
      <dgm:spPr/>
    </dgm:pt>
    <dgm:pt modelId="{89E8B396-E564-4F66-B54C-FA36062F617A}" type="pres">
      <dgm:prSet presAssocID="{674A988B-D923-43C8-8592-0B7BFCF2FC2D}" presName="comp" presStyleCnt="0"/>
      <dgm:spPr/>
    </dgm:pt>
    <dgm:pt modelId="{8A166DB3-B746-4619-9B83-5C32E157D686}" type="pres">
      <dgm:prSet presAssocID="{674A988B-D923-43C8-8592-0B7BFCF2FC2D}" presName="box" presStyleLbl="node1" presStyleIdx="1" presStyleCnt="4" custScaleY="118513" custLinFactNeighborY="-4942"/>
      <dgm:spPr/>
      <dgm:t>
        <a:bodyPr/>
        <a:lstStyle/>
        <a:p>
          <a:endParaRPr lang="fr-FR"/>
        </a:p>
      </dgm:t>
    </dgm:pt>
    <dgm:pt modelId="{F9CD7C04-CC94-44CF-AAB9-891D4E81884F}" type="pres">
      <dgm:prSet presAssocID="{674A988B-D923-43C8-8592-0B7BFCF2FC2D}" presName="img" presStyleLbl="fgImgPlace1" presStyleIdx="1" presStyleCnt="4" custScaleX="47904" custScaleY="44683" custLinFactNeighborY="-8323"/>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CCBE8D5F-F4CE-4583-B36B-484DF7E258FF}" type="pres">
      <dgm:prSet presAssocID="{674A988B-D923-43C8-8592-0B7BFCF2FC2D}" presName="text" presStyleLbl="node1" presStyleIdx="1" presStyleCnt="4">
        <dgm:presLayoutVars>
          <dgm:bulletEnabled val="1"/>
        </dgm:presLayoutVars>
      </dgm:prSet>
      <dgm:spPr/>
      <dgm:t>
        <a:bodyPr/>
        <a:lstStyle/>
        <a:p>
          <a:endParaRPr lang="fr-FR"/>
        </a:p>
      </dgm:t>
    </dgm:pt>
    <dgm:pt modelId="{8BD1E5DE-ED84-43E6-AE66-9B1B8AE275DC}" type="pres">
      <dgm:prSet presAssocID="{F3033B9A-24CF-45EE-AA93-858B6BCFDD19}" presName="spacer" presStyleCnt="0"/>
      <dgm:spPr/>
    </dgm:pt>
    <dgm:pt modelId="{6A17A416-9371-4DD9-ACA0-F166587E4B80}" type="pres">
      <dgm:prSet presAssocID="{E7B59165-EFD5-4761-80A6-E31657979BF6}" presName="comp" presStyleCnt="0"/>
      <dgm:spPr/>
    </dgm:pt>
    <dgm:pt modelId="{D9229926-600D-4624-9A63-8B7D788F9448}" type="pres">
      <dgm:prSet presAssocID="{E7B59165-EFD5-4761-80A6-E31657979BF6}" presName="box" presStyleLbl="node1" presStyleIdx="2" presStyleCnt="4" custScaleY="117727" custLinFactNeighborY="-9414"/>
      <dgm:spPr/>
      <dgm:t>
        <a:bodyPr/>
        <a:lstStyle/>
        <a:p>
          <a:endParaRPr lang="fr-FR"/>
        </a:p>
      </dgm:t>
    </dgm:pt>
    <dgm:pt modelId="{72ACA4B5-0317-4AC5-BDB2-F60DFD449D67}" type="pres">
      <dgm:prSet presAssocID="{E7B59165-EFD5-4761-80A6-E31657979BF6}" presName="img" presStyleLbl="fgImgPlace1" presStyleIdx="2" presStyleCnt="4" custScaleX="6698" custScaleY="36001" custLinFactNeighborY="-16646"/>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10667EA1-D589-4905-B6C5-767AC73BA6AF}" type="pres">
      <dgm:prSet presAssocID="{E7B59165-EFD5-4761-80A6-E31657979BF6}" presName="text" presStyleLbl="node1" presStyleIdx="2" presStyleCnt="4">
        <dgm:presLayoutVars>
          <dgm:bulletEnabled val="1"/>
        </dgm:presLayoutVars>
      </dgm:prSet>
      <dgm:spPr/>
      <dgm:t>
        <a:bodyPr/>
        <a:lstStyle/>
        <a:p>
          <a:endParaRPr lang="fr-FR"/>
        </a:p>
      </dgm:t>
    </dgm:pt>
    <dgm:pt modelId="{1F1F8A53-2AE1-214D-BB14-8F1206265EC4}" type="pres">
      <dgm:prSet presAssocID="{ED190E02-5EC9-4964-9240-A464EA6D3B14}" presName="spacer" presStyleCnt="0"/>
      <dgm:spPr/>
    </dgm:pt>
    <dgm:pt modelId="{41790CB8-808F-0441-993A-4E97DBBEA854}" type="pres">
      <dgm:prSet presAssocID="{56B5F511-1A34-E648-A5AB-029DAAF94A67}" presName="comp" presStyleCnt="0"/>
      <dgm:spPr/>
    </dgm:pt>
    <dgm:pt modelId="{EE2FE23D-B038-6843-9C21-C52521E0E99F}" type="pres">
      <dgm:prSet presAssocID="{56B5F511-1A34-E648-A5AB-029DAAF94A67}" presName="box" presStyleLbl="node1" presStyleIdx="3" presStyleCnt="4" custScaleY="116490" custLinFactNeighborY="-14033"/>
      <dgm:spPr/>
      <dgm:t>
        <a:bodyPr/>
        <a:lstStyle/>
        <a:p>
          <a:endParaRPr lang="fr-FR"/>
        </a:p>
      </dgm:t>
    </dgm:pt>
    <dgm:pt modelId="{7B752B16-C4C8-E342-99E1-A962C9AB60F4}" type="pres">
      <dgm:prSet presAssocID="{56B5F511-1A34-E648-A5AB-029DAAF94A67}" presName="img" presStyleLbl="fgImgPlace1" presStyleIdx="3" presStyleCnt="4" custScaleX="9823" custScaleY="11437" custLinFactNeighborX="1451" custLinFactNeighborY="-16658"/>
      <dgm:spPr>
        <a:blipFill rotWithShape="0">
          <a:blip xmlns:r="http://schemas.openxmlformats.org/officeDocument/2006/relationships" r:embed="rId4"/>
          <a:stretch>
            <a:fillRect/>
          </a:stretch>
        </a:blipFill>
      </dgm:spPr>
      <dgm:t>
        <a:bodyPr/>
        <a:lstStyle/>
        <a:p>
          <a:endParaRPr lang="fr-FR"/>
        </a:p>
      </dgm:t>
    </dgm:pt>
    <dgm:pt modelId="{889385D9-784E-ED41-ADD6-31AA969B4E8B}" type="pres">
      <dgm:prSet presAssocID="{56B5F511-1A34-E648-A5AB-029DAAF94A67}" presName="text" presStyleLbl="node1" presStyleIdx="3" presStyleCnt="4">
        <dgm:presLayoutVars>
          <dgm:bulletEnabled val="1"/>
        </dgm:presLayoutVars>
      </dgm:prSet>
      <dgm:spPr/>
      <dgm:t>
        <a:bodyPr/>
        <a:lstStyle/>
        <a:p>
          <a:endParaRPr lang="fr-FR"/>
        </a:p>
      </dgm:t>
    </dgm:pt>
  </dgm:ptLst>
  <dgm:cxnLst>
    <dgm:cxn modelId="{9E62C8CA-FF7C-8D49-9F7A-961CD088A9CB}" type="presOf" srcId="{674A988B-D923-43C8-8592-0B7BFCF2FC2D}" destId="{CCBE8D5F-F4CE-4583-B36B-484DF7E258FF}" srcOrd="1" destOrd="0" presId="urn:microsoft.com/office/officeart/2005/8/layout/vList4#3"/>
    <dgm:cxn modelId="{BCD10580-BB0B-0549-8F7B-9D6DB76DD39A}" type="presOf" srcId="{674A988B-D923-43C8-8592-0B7BFCF2FC2D}" destId="{8A166DB3-B746-4619-9B83-5C32E157D686}" srcOrd="0" destOrd="0" presId="urn:microsoft.com/office/officeart/2005/8/layout/vList4#3"/>
    <dgm:cxn modelId="{7BBE7BDF-77A7-4D45-8D7B-779F1D984909}" type="presOf" srcId="{298FB3BC-37E6-44EB-80BA-3D0580498A2C}" destId="{C132F6F0-2DD5-4315-A625-CD0E0EFEB04F}" srcOrd="0" destOrd="0" presId="urn:microsoft.com/office/officeart/2005/8/layout/vList4#3"/>
    <dgm:cxn modelId="{AE8644E8-710E-42AC-9D20-308FA2F87860}" srcId="{298FB3BC-37E6-44EB-80BA-3D0580498A2C}" destId="{30F6F90D-317B-4246-84D5-5DA42DE6394E}" srcOrd="0" destOrd="0" parTransId="{41C882A9-F0EF-467F-9F76-986CF4E52DA5}" sibTransId="{645C52AC-C4FB-43AB-AF22-47E6E3585F1F}"/>
    <dgm:cxn modelId="{8A6478E5-E13F-3648-A587-10E69683A814}" srcId="{298FB3BC-37E6-44EB-80BA-3D0580498A2C}" destId="{56B5F511-1A34-E648-A5AB-029DAAF94A67}" srcOrd="3" destOrd="0" parTransId="{AA97D4EF-A75B-3646-80A8-749A138FC880}" sibTransId="{3F352DEC-0B4C-F94A-8BD8-007C2812533B}"/>
    <dgm:cxn modelId="{66243266-82B0-3E4F-80E2-D3328E229946}" type="presOf" srcId="{30F6F90D-317B-4246-84D5-5DA42DE6394E}" destId="{2F11044C-7B48-4D94-AFF6-C9D9CEAF2B04}" srcOrd="0" destOrd="0" presId="urn:microsoft.com/office/officeart/2005/8/layout/vList4#3"/>
    <dgm:cxn modelId="{B40E18A5-D8A0-F74D-A994-B619326DB05A}" type="presOf" srcId="{E7B59165-EFD5-4761-80A6-E31657979BF6}" destId="{D9229926-600D-4624-9A63-8B7D788F9448}" srcOrd="0" destOrd="0" presId="urn:microsoft.com/office/officeart/2005/8/layout/vList4#3"/>
    <dgm:cxn modelId="{C29E995A-405C-F94C-BE40-1B0B1A9C078A}" type="presOf" srcId="{30F6F90D-317B-4246-84D5-5DA42DE6394E}" destId="{EE468C28-9817-4435-9955-837E8487F123}" srcOrd="1" destOrd="0" presId="urn:microsoft.com/office/officeart/2005/8/layout/vList4#3"/>
    <dgm:cxn modelId="{99D26A69-08D6-4440-8340-85F9EA977569}" type="presOf" srcId="{56B5F511-1A34-E648-A5AB-029DAAF94A67}" destId="{EE2FE23D-B038-6843-9C21-C52521E0E99F}" srcOrd="0" destOrd="0" presId="urn:microsoft.com/office/officeart/2005/8/layout/vList4#3"/>
    <dgm:cxn modelId="{46A09D58-F96A-47FD-BDB0-52D4C46BC38F}" srcId="{298FB3BC-37E6-44EB-80BA-3D0580498A2C}" destId="{674A988B-D923-43C8-8592-0B7BFCF2FC2D}" srcOrd="1" destOrd="0" parTransId="{AE6A33B4-4EC0-4F02-B837-FC516579AF7F}" sibTransId="{F3033B9A-24CF-45EE-AA93-858B6BCFDD19}"/>
    <dgm:cxn modelId="{EDE7A601-7868-48D9-A79F-0321BE3D64D8}" srcId="{298FB3BC-37E6-44EB-80BA-3D0580498A2C}" destId="{E7B59165-EFD5-4761-80A6-E31657979BF6}" srcOrd="2" destOrd="0" parTransId="{4C0B4614-EB88-4B8F-9042-45464507C147}" sibTransId="{ED190E02-5EC9-4964-9240-A464EA6D3B14}"/>
    <dgm:cxn modelId="{13DAE094-5976-1B46-9B37-3656B4B4D157}" type="presOf" srcId="{E7B59165-EFD5-4761-80A6-E31657979BF6}" destId="{10667EA1-D589-4905-B6C5-767AC73BA6AF}" srcOrd="1" destOrd="0" presId="urn:microsoft.com/office/officeart/2005/8/layout/vList4#3"/>
    <dgm:cxn modelId="{E38A21A6-4221-CE41-88B6-212DAB55391D}" type="presOf" srcId="{56B5F511-1A34-E648-A5AB-029DAAF94A67}" destId="{889385D9-784E-ED41-ADD6-31AA969B4E8B}" srcOrd="1" destOrd="0" presId="urn:microsoft.com/office/officeart/2005/8/layout/vList4#3"/>
    <dgm:cxn modelId="{E5B05CEF-5A76-F041-8329-C064AD93911B}" type="presParOf" srcId="{C132F6F0-2DD5-4315-A625-CD0E0EFEB04F}" destId="{229663F0-1E38-4F58-820A-5CA464CC708B}" srcOrd="0" destOrd="0" presId="urn:microsoft.com/office/officeart/2005/8/layout/vList4#3"/>
    <dgm:cxn modelId="{055590ED-811B-3141-96AD-183E90A80889}" type="presParOf" srcId="{229663F0-1E38-4F58-820A-5CA464CC708B}" destId="{2F11044C-7B48-4D94-AFF6-C9D9CEAF2B04}" srcOrd="0" destOrd="0" presId="urn:microsoft.com/office/officeart/2005/8/layout/vList4#3"/>
    <dgm:cxn modelId="{ACD5F8DE-1B36-1E47-9BA3-FBCD1DB13348}" type="presParOf" srcId="{229663F0-1E38-4F58-820A-5CA464CC708B}" destId="{44818F76-1F37-4D89-BBA1-7A00FF6B6DB6}" srcOrd="1" destOrd="0" presId="urn:microsoft.com/office/officeart/2005/8/layout/vList4#3"/>
    <dgm:cxn modelId="{9F068D81-8E52-2A40-A78F-9A830947394F}" type="presParOf" srcId="{229663F0-1E38-4F58-820A-5CA464CC708B}" destId="{EE468C28-9817-4435-9955-837E8487F123}" srcOrd="2" destOrd="0" presId="urn:microsoft.com/office/officeart/2005/8/layout/vList4#3"/>
    <dgm:cxn modelId="{DFFB9491-E338-A444-9FF9-54E658D4624B}" type="presParOf" srcId="{C132F6F0-2DD5-4315-A625-CD0E0EFEB04F}" destId="{C1C4D975-572A-43D7-8000-BFA71F56B4B3}" srcOrd="1" destOrd="0" presId="urn:microsoft.com/office/officeart/2005/8/layout/vList4#3"/>
    <dgm:cxn modelId="{4B3CACBD-B94F-DA4B-AF27-D437CB133EDF}" type="presParOf" srcId="{C132F6F0-2DD5-4315-A625-CD0E0EFEB04F}" destId="{89E8B396-E564-4F66-B54C-FA36062F617A}" srcOrd="2" destOrd="0" presId="urn:microsoft.com/office/officeart/2005/8/layout/vList4#3"/>
    <dgm:cxn modelId="{1920A825-5FAB-094D-B712-66DC41FF76E9}" type="presParOf" srcId="{89E8B396-E564-4F66-B54C-FA36062F617A}" destId="{8A166DB3-B746-4619-9B83-5C32E157D686}" srcOrd="0" destOrd="0" presId="urn:microsoft.com/office/officeart/2005/8/layout/vList4#3"/>
    <dgm:cxn modelId="{0EF8B1EA-611A-B34D-A6D3-CDE8DF3AC1E5}" type="presParOf" srcId="{89E8B396-E564-4F66-B54C-FA36062F617A}" destId="{F9CD7C04-CC94-44CF-AAB9-891D4E81884F}" srcOrd="1" destOrd="0" presId="urn:microsoft.com/office/officeart/2005/8/layout/vList4#3"/>
    <dgm:cxn modelId="{A2BE8DFE-12DC-A548-BD46-EE1C994A8EA8}" type="presParOf" srcId="{89E8B396-E564-4F66-B54C-FA36062F617A}" destId="{CCBE8D5F-F4CE-4583-B36B-484DF7E258FF}" srcOrd="2" destOrd="0" presId="urn:microsoft.com/office/officeart/2005/8/layout/vList4#3"/>
    <dgm:cxn modelId="{CE442804-DF8F-934B-8DC7-C1FB86175746}" type="presParOf" srcId="{C132F6F0-2DD5-4315-A625-CD0E0EFEB04F}" destId="{8BD1E5DE-ED84-43E6-AE66-9B1B8AE275DC}" srcOrd="3" destOrd="0" presId="urn:microsoft.com/office/officeart/2005/8/layout/vList4#3"/>
    <dgm:cxn modelId="{FC47DD39-5411-F644-8876-8D674FB9F9F7}" type="presParOf" srcId="{C132F6F0-2DD5-4315-A625-CD0E0EFEB04F}" destId="{6A17A416-9371-4DD9-ACA0-F166587E4B80}" srcOrd="4" destOrd="0" presId="urn:microsoft.com/office/officeart/2005/8/layout/vList4#3"/>
    <dgm:cxn modelId="{BB48B35E-C6EB-DC49-B358-E97E10F44336}" type="presParOf" srcId="{6A17A416-9371-4DD9-ACA0-F166587E4B80}" destId="{D9229926-600D-4624-9A63-8B7D788F9448}" srcOrd="0" destOrd="0" presId="urn:microsoft.com/office/officeart/2005/8/layout/vList4#3"/>
    <dgm:cxn modelId="{ECF2E6BC-5352-0A43-94D4-741C25461A2F}" type="presParOf" srcId="{6A17A416-9371-4DD9-ACA0-F166587E4B80}" destId="{72ACA4B5-0317-4AC5-BDB2-F60DFD449D67}" srcOrd="1" destOrd="0" presId="urn:microsoft.com/office/officeart/2005/8/layout/vList4#3"/>
    <dgm:cxn modelId="{49F8141E-86D4-5743-8016-CBC5B4768BC7}" type="presParOf" srcId="{6A17A416-9371-4DD9-ACA0-F166587E4B80}" destId="{10667EA1-D589-4905-B6C5-767AC73BA6AF}" srcOrd="2" destOrd="0" presId="urn:microsoft.com/office/officeart/2005/8/layout/vList4#3"/>
    <dgm:cxn modelId="{472C785C-ABFF-BC4B-82B8-EBE5400CB9FA}" type="presParOf" srcId="{C132F6F0-2DD5-4315-A625-CD0E0EFEB04F}" destId="{1F1F8A53-2AE1-214D-BB14-8F1206265EC4}" srcOrd="5" destOrd="0" presId="urn:microsoft.com/office/officeart/2005/8/layout/vList4#3"/>
    <dgm:cxn modelId="{F4975DF4-A568-1A42-B898-C431CB3B39FE}" type="presParOf" srcId="{C132F6F0-2DD5-4315-A625-CD0E0EFEB04F}" destId="{41790CB8-808F-0441-993A-4E97DBBEA854}" srcOrd="6" destOrd="0" presId="urn:microsoft.com/office/officeart/2005/8/layout/vList4#3"/>
    <dgm:cxn modelId="{BAE93F7D-7A02-DF4A-966A-91C9C24AF13F}" type="presParOf" srcId="{41790CB8-808F-0441-993A-4E97DBBEA854}" destId="{EE2FE23D-B038-6843-9C21-C52521E0E99F}" srcOrd="0" destOrd="0" presId="urn:microsoft.com/office/officeart/2005/8/layout/vList4#3"/>
    <dgm:cxn modelId="{9F2F7B8F-344A-5C48-BEF3-80CCD8F0EE20}" type="presParOf" srcId="{41790CB8-808F-0441-993A-4E97DBBEA854}" destId="{7B752B16-C4C8-E342-99E1-A962C9AB60F4}" srcOrd="1" destOrd="0" presId="urn:microsoft.com/office/officeart/2005/8/layout/vList4#3"/>
    <dgm:cxn modelId="{BDB91502-5CE0-B34C-B2EC-9DABA5F9FF15}" type="presParOf" srcId="{41790CB8-808F-0441-993A-4E97DBBEA854}" destId="{889385D9-784E-ED41-ADD6-31AA969B4E8B}"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8FB3BC-37E6-44EB-80BA-3D0580498A2C}" type="doc">
      <dgm:prSet loTypeId="urn:microsoft.com/office/officeart/2005/8/layout/vList4#3" loCatId="picture" qsTypeId="urn:microsoft.com/office/officeart/2005/8/quickstyle/simple1" qsCatId="simple" csTypeId="urn:microsoft.com/office/officeart/2005/8/colors/colorful2" csCatId="colorful" phldr="1"/>
      <dgm:spPr/>
      <dgm:t>
        <a:bodyPr/>
        <a:lstStyle/>
        <a:p>
          <a:endParaRPr lang="fr-FR"/>
        </a:p>
      </dgm:t>
    </dgm:pt>
    <dgm:pt modelId="{30F6F90D-317B-4246-84D5-5DA42DE6394E}">
      <dgm:prSet phldrT="[Texte]" custT="1"/>
      <dgm:spPr>
        <a:solidFill>
          <a:schemeClr val="accent3"/>
        </a:solidFill>
      </dgm:spPr>
      <dgm:t>
        <a:bodyPr/>
        <a:lstStyle/>
        <a:p>
          <a:pPr algn="l">
            <a:lnSpc>
              <a:spcPct val="100000"/>
            </a:lnSpc>
            <a:spcAft>
              <a:spcPts val="0"/>
            </a:spcAft>
          </a:pPr>
          <a:r>
            <a:rPr lang="en-US" sz="1800" b="0" i="0" noProof="0" dirty="0" smtClean="0">
              <a:latin typeface="Arial" panose="020B0604020202020204" pitchFamily="34" charset="0"/>
              <a:cs typeface="Arial" panose="020B0604020202020204" pitchFamily="34" charset="0"/>
            </a:rPr>
            <a:t>Financial resources mobilization function (projects proposals submitted to bilateral/multilateral donors, private sector mobilization, preparation of a Discussion Paper on Sustainable Financing for FLR with Global Mechanism, etc...)</a:t>
          </a:r>
          <a:endParaRPr lang="en-US" sz="1800" b="0" i="0" noProof="0" dirty="0">
            <a:latin typeface="Arial" panose="020B0604020202020204" pitchFamily="34" charset="0"/>
            <a:cs typeface="Arial" panose="020B0604020202020204" pitchFamily="34" charset="0"/>
          </a:endParaRPr>
        </a:p>
      </dgm:t>
    </dgm:pt>
    <dgm:pt modelId="{41C882A9-F0EF-467F-9F76-986CF4E52DA5}" type="parTrans" cxnId="{AE8644E8-710E-42AC-9D20-308FA2F87860}">
      <dgm:prSet/>
      <dgm:spPr/>
      <dgm:t>
        <a:bodyPr/>
        <a:lstStyle/>
        <a:p>
          <a:endParaRPr lang="fr-FR">
            <a:latin typeface="Arial" panose="020B0604020202020204" pitchFamily="34" charset="0"/>
            <a:cs typeface="Arial" panose="020B0604020202020204" pitchFamily="34" charset="0"/>
          </a:endParaRPr>
        </a:p>
      </dgm:t>
    </dgm:pt>
    <dgm:pt modelId="{645C52AC-C4FB-43AB-AF22-47E6E3585F1F}" type="sibTrans" cxnId="{AE8644E8-710E-42AC-9D20-308FA2F87860}">
      <dgm:prSet/>
      <dgm:spPr/>
      <dgm:t>
        <a:bodyPr/>
        <a:lstStyle/>
        <a:p>
          <a:endParaRPr lang="fr-FR">
            <a:latin typeface="Arial" panose="020B0604020202020204" pitchFamily="34" charset="0"/>
            <a:cs typeface="Arial" panose="020B0604020202020204" pitchFamily="34" charset="0"/>
          </a:endParaRPr>
        </a:p>
      </dgm:t>
    </dgm:pt>
    <dgm:pt modelId="{674A988B-D923-43C8-8592-0B7BFCF2FC2D}">
      <dgm:prSet phldrT="[Texte]" custT="1"/>
      <dgm:spPr>
        <a:solidFill>
          <a:schemeClr val="accent3"/>
        </a:solidFill>
      </dgm:spPr>
      <dgm:t>
        <a:bodyPr/>
        <a:lstStyle/>
        <a:p>
          <a:r>
            <a:rPr lang="en-US" sz="1800" b="0" i="0" noProof="0" dirty="0" smtClean="0">
              <a:latin typeface="Arial" panose="020B0604020202020204" pitchFamily="34" charset="0"/>
              <a:cs typeface="Arial" panose="020B0604020202020204" pitchFamily="34" charset="0"/>
            </a:rPr>
            <a:t>Development of guidelines &amp; standards for baselines and verification of successful Forest and Landscape Restoration efforts (in collaboration with other GPFLR members)</a:t>
          </a:r>
        </a:p>
      </dgm:t>
    </dgm:pt>
    <dgm:pt modelId="{AE6A33B4-4EC0-4F02-B837-FC516579AF7F}" type="parTrans" cxnId="{46A09D58-F96A-47FD-BDB0-52D4C46BC38F}">
      <dgm:prSet/>
      <dgm:spPr/>
      <dgm:t>
        <a:bodyPr/>
        <a:lstStyle/>
        <a:p>
          <a:endParaRPr lang="fr-FR">
            <a:latin typeface="Arial" panose="020B0604020202020204" pitchFamily="34" charset="0"/>
            <a:cs typeface="Arial" panose="020B0604020202020204" pitchFamily="34" charset="0"/>
          </a:endParaRPr>
        </a:p>
      </dgm:t>
    </dgm:pt>
    <dgm:pt modelId="{F3033B9A-24CF-45EE-AA93-858B6BCFDD19}" type="sibTrans" cxnId="{46A09D58-F96A-47FD-BDB0-52D4C46BC38F}">
      <dgm:prSet/>
      <dgm:spPr/>
      <dgm:t>
        <a:bodyPr/>
        <a:lstStyle/>
        <a:p>
          <a:endParaRPr lang="fr-FR">
            <a:latin typeface="Arial" panose="020B0604020202020204" pitchFamily="34" charset="0"/>
            <a:cs typeface="Arial" panose="020B0604020202020204" pitchFamily="34" charset="0"/>
          </a:endParaRPr>
        </a:p>
      </dgm:t>
    </dgm:pt>
    <dgm:pt modelId="{E7B59165-EFD5-4761-80A6-E31657979BF6}">
      <dgm:prSet phldrT="[Texte]" custT="1"/>
      <dgm:spPr>
        <a:solidFill>
          <a:schemeClr val="accent3"/>
        </a:solidFill>
      </dgm:spPr>
      <dgm:t>
        <a:bodyPr/>
        <a:lstStyle/>
        <a:p>
          <a:pPr>
            <a:spcBef>
              <a:spcPts val="1200"/>
            </a:spcBef>
          </a:pPr>
          <a:r>
            <a:rPr lang="en-US" sz="1800" b="0" i="0" noProof="0" dirty="0" smtClean="0">
              <a:latin typeface="Arial" panose="020B0604020202020204" pitchFamily="34" charset="0"/>
              <a:cs typeface="Arial" panose="020B0604020202020204" pitchFamily="34" charset="0"/>
            </a:rPr>
            <a:t>Dissemination of existing knowledge on Forest and Landscape Restoration at regional/country levels through existing regional networks/initiatives (</a:t>
          </a:r>
          <a:r>
            <a:rPr lang="en-US" sz="1800" b="0" i="1" noProof="0" dirty="0" smtClean="0">
              <a:latin typeface="Arial" panose="020B0604020202020204" pitchFamily="34" charset="0"/>
              <a:cs typeface="Arial" panose="020B0604020202020204" pitchFamily="34" charset="0"/>
            </a:rPr>
            <a:t>Silva </a:t>
          </a:r>
          <a:r>
            <a:rPr lang="en-US" sz="1800" b="0" i="1" noProof="0" dirty="0" err="1" smtClean="0">
              <a:latin typeface="Arial" panose="020B0604020202020204" pitchFamily="34" charset="0"/>
              <a:cs typeface="Arial" panose="020B0604020202020204" pitchFamily="34" charset="0"/>
            </a:rPr>
            <a:t>Mediterranea</a:t>
          </a:r>
          <a:r>
            <a:rPr lang="en-US" sz="1800" b="0" i="0" noProof="0" dirty="0" smtClean="0">
              <a:latin typeface="Arial" panose="020B0604020202020204" pitchFamily="34" charset="0"/>
              <a:cs typeface="Arial" panose="020B0604020202020204" pitchFamily="34" charset="0"/>
            </a:rPr>
            <a:t>, Initiative 20*20 etc…)</a:t>
          </a:r>
          <a:endParaRPr lang="en-US" sz="1800" b="0" i="0" noProof="0" dirty="0">
            <a:latin typeface="Arial" panose="020B0604020202020204" pitchFamily="34" charset="0"/>
            <a:cs typeface="Arial" panose="020B0604020202020204" pitchFamily="34" charset="0"/>
          </a:endParaRPr>
        </a:p>
      </dgm:t>
    </dgm:pt>
    <dgm:pt modelId="{4C0B4614-EB88-4B8F-9042-45464507C147}" type="parTrans" cxnId="{EDE7A601-7868-48D9-A79F-0321BE3D64D8}">
      <dgm:prSet/>
      <dgm:spPr/>
      <dgm:t>
        <a:bodyPr/>
        <a:lstStyle/>
        <a:p>
          <a:endParaRPr lang="fr-FR">
            <a:latin typeface="Arial" panose="020B0604020202020204" pitchFamily="34" charset="0"/>
            <a:cs typeface="Arial" panose="020B0604020202020204" pitchFamily="34" charset="0"/>
          </a:endParaRPr>
        </a:p>
      </dgm:t>
    </dgm:pt>
    <dgm:pt modelId="{ED190E02-5EC9-4964-9240-A464EA6D3B14}" type="sibTrans" cxnId="{EDE7A601-7868-48D9-A79F-0321BE3D64D8}">
      <dgm:prSet/>
      <dgm:spPr/>
      <dgm:t>
        <a:bodyPr/>
        <a:lstStyle/>
        <a:p>
          <a:endParaRPr lang="fr-FR">
            <a:latin typeface="Arial" panose="020B0604020202020204" pitchFamily="34" charset="0"/>
            <a:cs typeface="Arial" panose="020B0604020202020204" pitchFamily="34" charset="0"/>
          </a:endParaRPr>
        </a:p>
      </dgm:t>
    </dgm:pt>
    <dgm:pt modelId="{56B5F511-1A34-E648-A5AB-029DAAF94A67}">
      <dgm:prSet phldrT="[Texte]" custT="1"/>
      <dgm:spPr>
        <a:solidFill>
          <a:schemeClr val="accent3"/>
        </a:solidFill>
      </dgm:spPr>
      <dgm:t>
        <a:bodyPr/>
        <a:lstStyle/>
        <a:p>
          <a:r>
            <a:rPr lang="en-US" sz="2000" b="0" i="0" noProof="0" dirty="0" smtClean="0">
              <a:solidFill>
                <a:schemeClr val="bg1"/>
              </a:solidFill>
              <a:latin typeface="Calibri" pitchFamily="34" charset="0"/>
              <a:ea typeface="ＭＳ Ｐゴシック" pitchFamily="34" charset="-128"/>
              <a:cs typeface="+mn-cs"/>
            </a:rPr>
            <a:t>Contribution to more effective reporting to RIO Conventions and any other relevant international organizations, processes or initiatives (e.g. UNCCD, CBD, UNFCCC, Bonn Challenge)</a:t>
          </a:r>
          <a:endParaRPr lang="en-US" sz="2000" b="0" i="0" noProof="0" dirty="0">
            <a:solidFill>
              <a:schemeClr val="bg1"/>
            </a:solidFill>
            <a:latin typeface="Arial" panose="020B0604020202020204" pitchFamily="34" charset="0"/>
            <a:cs typeface="Arial" panose="020B0604020202020204" pitchFamily="34" charset="0"/>
          </a:endParaRPr>
        </a:p>
      </dgm:t>
    </dgm:pt>
    <dgm:pt modelId="{AA97D4EF-A75B-3646-80A8-749A138FC880}" type="parTrans" cxnId="{8A6478E5-E13F-3648-A587-10E69683A814}">
      <dgm:prSet/>
      <dgm:spPr/>
      <dgm:t>
        <a:bodyPr/>
        <a:lstStyle/>
        <a:p>
          <a:endParaRPr lang="fr-FR"/>
        </a:p>
      </dgm:t>
    </dgm:pt>
    <dgm:pt modelId="{3F352DEC-0B4C-F94A-8BD8-007C2812533B}" type="sibTrans" cxnId="{8A6478E5-E13F-3648-A587-10E69683A814}">
      <dgm:prSet/>
      <dgm:spPr/>
      <dgm:t>
        <a:bodyPr/>
        <a:lstStyle/>
        <a:p>
          <a:endParaRPr lang="fr-FR"/>
        </a:p>
      </dgm:t>
    </dgm:pt>
    <dgm:pt modelId="{C132F6F0-2DD5-4315-A625-CD0E0EFEB04F}" type="pres">
      <dgm:prSet presAssocID="{298FB3BC-37E6-44EB-80BA-3D0580498A2C}" presName="linear" presStyleCnt="0">
        <dgm:presLayoutVars>
          <dgm:dir/>
          <dgm:resizeHandles val="exact"/>
        </dgm:presLayoutVars>
      </dgm:prSet>
      <dgm:spPr/>
      <dgm:t>
        <a:bodyPr/>
        <a:lstStyle/>
        <a:p>
          <a:endParaRPr lang="fr-FR"/>
        </a:p>
      </dgm:t>
    </dgm:pt>
    <dgm:pt modelId="{229663F0-1E38-4F58-820A-5CA464CC708B}" type="pres">
      <dgm:prSet presAssocID="{30F6F90D-317B-4246-84D5-5DA42DE6394E}" presName="comp" presStyleCnt="0"/>
      <dgm:spPr/>
    </dgm:pt>
    <dgm:pt modelId="{2F11044C-7B48-4D94-AFF6-C9D9CEAF2B04}" type="pres">
      <dgm:prSet presAssocID="{30F6F90D-317B-4246-84D5-5DA42DE6394E}" presName="box" presStyleLbl="node1" presStyleIdx="0" presStyleCnt="4" custScaleY="121376" custLinFactNeighborX="-953" custLinFactNeighborY="-8209"/>
      <dgm:spPr/>
      <dgm:t>
        <a:bodyPr/>
        <a:lstStyle/>
        <a:p>
          <a:endParaRPr lang="fr-FR"/>
        </a:p>
      </dgm:t>
    </dgm:pt>
    <dgm:pt modelId="{44818F76-1F37-4D89-BBA1-7A00FF6B6DB6}" type="pres">
      <dgm:prSet presAssocID="{30F6F90D-317B-4246-84D5-5DA42DE6394E}" presName="img" presStyleLbl="fgImgPlace1" presStyleIdx="0" presStyleCnt="4" custScaleX="15738" custScaleY="40853"/>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EE468C28-9817-4435-9955-837E8487F123}" type="pres">
      <dgm:prSet presAssocID="{30F6F90D-317B-4246-84D5-5DA42DE6394E}" presName="text" presStyleLbl="node1" presStyleIdx="0" presStyleCnt="4">
        <dgm:presLayoutVars>
          <dgm:bulletEnabled val="1"/>
        </dgm:presLayoutVars>
      </dgm:prSet>
      <dgm:spPr/>
      <dgm:t>
        <a:bodyPr/>
        <a:lstStyle/>
        <a:p>
          <a:endParaRPr lang="fr-FR"/>
        </a:p>
      </dgm:t>
    </dgm:pt>
    <dgm:pt modelId="{C1C4D975-572A-43D7-8000-BFA71F56B4B3}" type="pres">
      <dgm:prSet presAssocID="{645C52AC-C4FB-43AB-AF22-47E6E3585F1F}" presName="spacer" presStyleCnt="0"/>
      <dgm:spPr/>
    </dgm:pt>
    <dgm:pt modelId="{89E8B396-E564-4F66-B54C-FA36062F617A}" type="pres">
      <dgm:prSet presAssocID="{674A988B-D923-43C8-8592-0B7BFCF2FC2D}" presName="comp" presStyleCnt="0"/>
      <dgm:spPr/>
    </dgm:pt>
    <dgm:pt modelId="{8A166DB3-B746-4619-9B83-5C32E157D686}" type="pres">
      <dgm:prSet presAssocID="{674A988B-D923-43C8-8592-0B7BFCF2FC2D}" presName="box" presStyleLbl="node1" presStyleIdx="1" presStyleCnt="4" custScaleY="118513" custLinFactNeighborY="-4942"/>
      <dgm:spPr/>
      <dgm:t>
        <a:bodyPr/>
        <a:lstStyle/>
        <a:p>
          <a:endParaRPr lang="fr-FR"/>
        </a:p>
      </dgm:t>
    </dgm:pt>
    <dgm:pt modelId="{F9CD7C04-CC94-44CF-AAB9-891D4E81884F}" type="pres">
      <dgm:prSet presAssocID="{674A988B-D923-43C8-8592-0B7BFCF2FC2D}" presName="img" presStyleLbl="fgImgPlace1" presStyleIdx="1" presStyleCnt="4" custScaleX="47904" custScaleY="44683" custLinFactNeighborY="-8323"/>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CCBE8D5F-F4CE-4583-B36B-484DF7E258FF}" type="pres">
      <dgm:prSet presAssocID="{674A988B-D923-43C8-8592-0B7BFCF2FC2D}" presName="text" presStyleLbl="node1" presStyleIdx="1" presStyleCnt="4">
        <dgm:presLayoutVars>
          <dgm:bulletEnabled val="1"/>
        </dgm:presLayoutVars>
      </dgm:prSet>
      <dgm:spPr/>
      <dgm:t>
        <a:bodyPr/>
        <a:lstStyle/>
        <a:p>
          <a:endParaRPr lang="fr-FR"/>
        </a:p>
      </dgm:t>
    </dgm:pt>
    <dgm:pt modelId="{8BD1E5DE-ED84-43E6-AE66-9B1B8AE275DC}" type="pres">
      <dgm:prSet presAssocID="{F3033B9A-24CF-45EE-AA93-858B6BCFDD19}" presName="spacer" presStyleCnt="0"/>
      <dgm:spPr/>
    </dgm:pt>
    <dgm:pt modelId="{6A17A416-9371-4DD9-ACA0-F166587E4B80}" type="pres">
      <dgm:prSet presAssocID="{E7B59165-EFD5-4761-80A6-E31657979BF6}" presName="comp" presStyleCnt="0"/>
      <dgm:spPr/>
    </dgm:pt>
    <dgm:pt modelId="{D9229926-600D-4624-9A63-8B7D788F9448}" type="pres">
      <dgm:prSet presAssocID="{E7B59165-EFD5-4761-80A6-E31657979BF6}" presName="box" presStyleLbl="node1" presStyleIdx="2" presStyleCnt="4" custScaleY="117727" custLinFactNeighborY="-9414"/>
      <dgm:spPr/>
      <dgm:t>
        <a:bodyPr/>
        <a:lstStyle/>
        <a:p>
          <a:endParaRPr lang="fr-FR"/>
        </a:p>
      </dgm:t>
    </dgm:pt>
    <dgm:pt modelId="{72ACA4B5-0317-4AC5-BDB2-F60DFD449D67}" type="pres">
      <dgm:prSet presAssocID="{E7B59165-EFD5-4761-80A6-E31657979BF6}" presName="img" presStyleLbl="fgImgPlace1" presStyleIdx="2" presStyleCnt="4" custScaleX="6698" custScaleY="36001" custLinFactNeighborY="-16646"/>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10667EA1-D589-4905-B6C5-767AC73BA6AF}" type="pres">
      <dgm:prSet presAssocID="{E7B59165-EFD5-4761-80A6-E31657979BF6}" presName="text" presStyleLbl="node1" presStyleIdx="2" presStyleCnt="4">
        <dgm:presLayoutVars>
          <dgm:bulletEnabled val="1"/>
        </dgm:presLayoutVars>
      </dgm:prSet>
      <dgm:spPr/>
      <dgm:t>
        <a:bodyPr/>
        <a:lstStyle/>
        <a:p>
          <a:endParaRPr lang="fr-FR"/>
        </a:p>
      </dgm:t>
    </dgm:pt>
    <dgm:pt modelId="{1F1F8A53-2AE1-214D-BB14-8F1206265EC4}" type="pres">
      <dgm:prSet presAssocID="{ED190E02-5EC9-4964-9240-A464EA6D3B14}" presName="spacer" presStyleCnt="0"/>
      <dgm:spPr/>
    </dgm:pt>
    <dgm:pt modelId="{41790CB8-808F-0441-993A-4E97DBBEA854}" type="pres">
      <dgm:prSet presAssocID="{56B5F511-1A34-E648-A5AB-029DAAF94A67}" presName="comp" presStyleCnt="0"/>
      <dgm:spPr/>
    </dgm:pt>
    <dgm:pt modelId="{EE2FE23D-B038-6843-9C21-C52521E0E99F}" type="pres">
      <dgm:prSet presAssocID="{56B5F511-1A34-E648-A5AB-029DAAF94A67}" presName="box" presStyleLbl="node1" presStyleIdx="3" presStyleCnt="4" custScaleY="116490" custLinFactNeighborY="-14033"/>
      <dgm:spPr/>
      <dgm:t>
        <a:bodyPr/>
        <a:lstStyle/>
        <a:p>
          <a:endParaRPr lang="fr-FR"/>
        </a:p>
      </dgm:t>
    </dgm:pt>
    <dgm:pt modelId="{7B752B16-C4C8-E342-99E1-A962C9AB60F4}" type="pres">
      <dgm:prSet presAssocID="{56B5F511-1A34-E648-A5AB-029DAAF94A67}" presName="img" presStyleLbl="fgImgPlace1" presStyleIdx="3" presStyleCnt="4" custScaleX="9823" custScaleY="11437" custLinFactNeighborX="1451" custLinFactNeighborY="-16658"/>
      <dgm:spPr>
        <a:blipFill rotWithShape="0">
          <a:blip xmlns:r="http://schemas.openxmlformats.org/officeDocument/2006/relationships" r:embed="rId4"/>
          <a:stretch>
            <a:fillRect/>
          </a:stretch>
        </a:blipFill>
      </dgm:spPr>
      <dgm:t>
        <a:bodyPr/>
        <a:lstStyle/>
        <a:p>
          <a:endParaRPr lang="fr-FR"/>
        </a:p>
      </dgm:t>
    </dgm:pt>
    <dgm:pt modelId="{889385D9-784E-ED41-ADD6-31AA969B4E8B}" type="pres">
      <dgm:prSet presAssocID="{56B5F511-1A34-E648-A5AB-029DAAF94A67}" presName="text" presStyleLbl="node1" presStyleIdx="3" presStyleCnt="4">
        <dgm:presLayoutVars>
          <dgm:bulletEnabled val="1"/>
        </dgm:presLayoutVars>
      </dgm:prSet>
      <dgm:spPr/>
      <dgm:t>
        <a:bodyPr/>
        <a:lstStyle/>
        <a:p>
          <a:endParaRPr lang="fr-FR"/>
        </a:p>
      </dgm:t>
    </dgm:pt>
  </dgm:ptLst>
  <dgm:cxnLst>
    <dgm:cxn modelId="{BFFF626E-ABCC-4692-97D3-A4ED57DEFEBA}" type="presOf" srcId="{E7B59165-EFD5-4761-80A6-E31657979BF6}" destId="{10667EA1-D589-4905-B6C5-767AC73BA6AF}" srcOrd="1" destOrd="0" presId="urn:microsoft.com/office/officeart/2005/8/layout/vList4#3"/>
    <dgm:cxn modelId="{AE8644E8-710E-42AC-9D20-308FA2F87860}" srcId="{298FB3BC-37E6-44EB-80BA-3D0580498A2C}" destId="{30F6F90D-317B-4246-84D5-5DA42DE6394E}" srcOrd="0" destOrd="0" parTransId="{41C882A9-F0EF-467F-9F76-986CF4E52DA5}" sibTransId="{645C52AC-C4FB-43AB-AF22-47E6E3585F1F}"/>
    <dgm:cxn modelId="{8A6478E5-E13F-3648-A587-10E69683A814}" srcId="{298FB3BC-37E6-44EB-80BA-3D0580498A2C}" destId="{56B5F511-1A34-E648-A5AB-029DAAF94A67}" srcOrd="3" destOrd="0" parTransId="{AA97D4EF-A75B-3646-80A8-749A138FC880}" sibTransId="{3F352DEC-0B4C-F94A-8BD8-007C2812533B}"/>
    <dgm:cxn modelId="{0E6A9A92-436A-442F-A3DE-DE7ED4512743}" type="presOf" srcId="{30F6F90D-317B-4246-84D5-5DA42DE6394E}" destId="{2F11044C-7B48-4D94-AFF6-C9D9CEAF2B04}" srcOrd="0" destOrd="0" presId="urn:microsoft.com/office/officeart/2005/8/layout/vList4#3"/>
    <dgm:cxn modelId="{9E93A857-AB23-4153-A711-DF2F979CBA80}" type="presOf" srcId="{674A988B-D923-43C8-8592-0B7BFCF2FC2D}" destId="{CCBE8D5F-F4CE-4583-B36B-484DF7E258FF}" srcOrd="1" destOrd="0" presId="urn:microsoft.com/office/officeart/2005/8/layout/vList4#3"/>
    <dgm:cxn modelId="{67C7CDF5-48F6-4FA4-AC7F-83CCC4D30114}" type="presOf" srcId="{674A988B-D923-43C8-8592-0B7BFCF2FC2D}" destId="{8A166DB3-B746-4619-9B83-5C32E157D686}" srcOrd="0" destOrd="0" presId="urn:microsoft.com/office/officeart/2005/8/layout/vList4#3"/>
    <dgm:cxn modelId="{46A09D58-F96A-47FD-BDB0-52D4C46BC38F}" srcId="{298FB3BC-37E6-44EB-80BA-3D0580498A2C}" destId="{674A988B-D923-43C8-8592-0B7BFCF2FC2D}" srcOrd="1" destOrd="0" parTransId="{AE6A33B4-4EC0-4F02-B837-FC516579AF7F}" sibTransId="{F3033B9A-24CF-45EE-AA93-858B6BCFDD19}"/>
    <dgm:cxn modelId="{EDE7A601-7868-48D9-A79F-0321BE3D64D8}" srcId="{298FB3BC-37E6-44EB-80BA-3D0580498A2C}" destId="{E7B59165-EFD5-4761-80A6-E31657979BF6}" srcOrd="2" destOrd="0" parTransId="{4C0B4614-EB88-4B8F-9042-45464507C147}" sibTransId="{ED190E02-5EC9-4964-9240-A464EA6D3B14}"/>
    <dgm:cxn modelId="{F406C576-ADB3-4BFF-8D3B-5FD1A419E0DA}" type="presOf" srcId="{56B5F511-1A34-E648-A5AB-029DAAF94A67}" destId="{EE2FE23D-B038-6843-9C21-C52521E0E99F}" srcOrd="0" destOrd="0" presId="urn:microsoft.com/office/officeart/2005/8/layout/vList4#3"/>
    <dgm:cxn modelId="{B4000B4E-C03B-4706-9245-903790DDE3F7}" type="presOf" srcId="{56B5F511-1A34-E648-A5AB-029DAAF94A67}" destId="{889385D9-784E-ED41-ADD6-31AA969B4E8B}" srcOrd="1" destOrd="0" presId="urn:microsoft.com/office/officeart/2005/8/layout/vList4#3"/>
    <dgm:cxn modelId="{991288AA-43CA-4AC4-B54B-672DE42C2190}" type="presOf" srcId="{298FB3BC-37E6-44EB-80BA-3D0580498A2C}" destId="{C132F6F0-2DD5-4315-A625-CD0E0EFEB04F}" srcOrd="0" destOrd="0" presId="urn:microsoft.com/office/officeart/2005/8/layout/vList4#3"/>
    <dgm:cxn modelId="{D3455D82-26C3-4354-B467-D987C7D2FD33}" type="presOf" srcId="{30F6F90D-317B-4246-84D5-5DA42DE6394E}" destId="{EE468C28-9817-4435-9955-837E8487F123}" srcOrd="1" destOrd="0" presId="urn:microsoft.com/office/officeart/2005/8/layout/vList4#3"/>
    <dgm:cxn modelId="{CD6A45BD-E115-441A-B74A-8F4F33F5322C}" type="presOf" srcId="{E7B59165-EFD5-4761-80A6-E31657979BF6}" destId="{D9229926-600D-4624-9A63-8B7D788F9448}" srcOrd="0" destOrd="0" presId="urn:microsoft.com/office/officeart/2005/8/layout/vList4#3"/>
    <dgm:cxn modelId="{30EB399B-0045-42CB-8BA6-DB2B7BB93ADF}" type="presParOf" srcId="{C132F6F0-2DD5-4315-A625-CD0E0EFEB04F}" destId="{229663F0-1E38-4F58-820A-5CA464CC708B}" srcOrd="0" destOrd="0" presId="urn:microsoft.com/office/officeart/2005/8/layout/vList4#3"/>
    <dgm:cxn modelId="{C4F15AC0-923F-4E4A-B1F9-010344FB0327}" type="presParOf" srcId="{229663F0-1E38-4F58-820A-5CA464CC708B}" destId="{2F11044C-7B48-4D94-AFF6-C9D9CEAF2B04}" srcOrd="0" destOrd="0" presId="urn:microsoft.com/office/officeart/2005/8/layout/vList4#3"/>
    <dgm:cxn modelId="{D4719C24-58DB-45C7-9885-97FEB524CD10}" type="presParOf" srcId="{229663F0-1E38-4F58-820A-5CA464CC708B}" destId="{44818F76-1F37-4D89-BBA1-7A00FF6B6DB6}" srcOrd="1" destOrd="0" presId="urn:microsoft.com/office/officeart/2005/8/layout/vList4#3"/>
    <dgm:cxn modelId="{25AEBF12-DDE0-437D-989D-2DCEE985146F}" type="presParOf" srcId="{229663F0-1E38-4F58-820A-5CA464CC708B}" destId="{EE468C28-9817-4435-9955-837E8487F123}" srcOrd="2" destOrd="0" presId="urn:microsoft.com/office/officeart/2005/8/layout/vList4#3"/>
    <dgm:cxn modelId="{E0033D3A-BA54-4E33-AEE0-1DB82C18C7E6}" type="presParOf" srcId="{C132F6F0-2DD5-4315-A625-CD0E0EFEB04F}" destId="{C1C4D975-572A-43D7-8000-BFA71F56B4B3}" srcOrd="1" destOrd="0" presId="urn:microsoft.com/office/officeart/2005/8/layout/vList4#3"/>
    <dgm:cxn modelId="{8FF41A60-39A9-4650-8782-D0263454BF1E}" type="presParOf" srcId="{C132F6F0-2DD5-4315-A625-CD0E0EFEB04F}" destId="{89E8B396-E564-4F66-B54C-FA36062F617A}" srcOrd="2" destOrd="0" presId="urn:microsoft.com/office/officeart/2005/8/layout/vList4#3"/>
    <dgm:cxn modelId="{EDE40137-8626-405B-8064-D2F2459C3ED9}" type="presParOf" srcId="{89E8B396-E564-4F66-B54C-FA36062F617A}" destId="{8A166DB3-B746-4619-9B83-5C32E157D686}" srcOrd="0" destOrd="0" presId="urn:microsoft.com/office/officeart/2005/8/layout/vList4#3"/>
    <dgm:cxn modelId="{3BD55C91-8FFB-4C67-BB33-5FC1449D1C42}" type="presParOf" srcId="{89E8B396-E564-4F66-B54C-FA36062F617A}" destId="{F9CD7C04-CC94-44CF-AAB9-891D4E81884F}" srcOrd="1" destOrd="0" presId="urn:microsoft.com/office/officeart/2005/8/layout/vList4#3"/>
    <dgm:cxn modelId="{ABBD3E99-1295-4252-B445-00DFB3FDADBE}" type="presParOf" srcId="{89E8B396-E564-4F66-B54C-FA36062F617A}" destId="{CCBE8D5F-F4CE-4583-B36B-484DF7E258FF}" srcOrd="2" destOrd="0" presId="urn:microsoft.com/office/officeart/2005/8/layout/vList4#3"/>
    <dgm:cxn modelId="{9BFF58CC-4021-4537-B862-2CA0E73112A7}" type="presParOf" srcId="{C132F6F0-2DD5-4315-A625-CD0E0EFEB04F}" destId="{8BD1E5DE-ED84-43E6-AE66-9B1B8AE275DC}" srcOrd="3" destOrd="0" presId="urn:microsoft.com/office/officeart/2005/8/layout/vList4#3"/>
    <dgm:cxn modelId="{ABB805C7-6763-498F-A26A-6BBD8BFD6D2C}" type="presParOf" srcId="{C132F6F0-2DD5-4315-A625-CD0E0EFEB04F}" destId="{6A17A416-9371-4DD9-ACA0-F166587E4B80}" srcOrd="4" destOrd="0" presId="urn:microsoft.com/office/officeart/2005/8/layout/vList4#3"/>
    <dgm:cxn modelId="{21256E8B-95ED-4FE6-965B-7E6FDEE94317}" type="presParOf" srcId="{6A17A416-9371-4DD9-ACA0-F166587E4B80}" destId="{D9229926-600D-4624-9A63-8B7D788F9448}" srcOrd="0" destOrd="0" presId="urn:microsoft.com/office/officeart/2005/8/layout/vList4#3"/>
    <dgm:cxn modelId="{DB1A108A-17F4-452C-8686-5C5E06CAE30E}" type="presParOf" srcId="{6A17A416-9371-4DD9-ACA0-F166587E4B80}" destId="{72ACA4B5-0317-4AC5-BDB2-F60DFD449D67}" srcOrd="1" destOrd="0" presId="urn:microsoft.com/office/officeart/2005/8/layout/vList4#3"/>
    <dgm:cxn modelId="{6B8991A6-5A06-4EAD-8970-D8DE640618BA}" type="presParOf" srcId="{6A17A416-9371-4DD9-ACA0-F166587E4B80}" destId="{10667EA1-D589-4905-B6C5-767AC73BA6AF}" srcOrd="2" destOrd="0" presId="urn:microsoft.com/office/officeart/2005/8/layout/vList4#3"/>
    <dgm:cxn modelId="{BD7D1E53-A52C-4DD1-9E71-3300FC48E434}" type="presParOf" srcId="{C132F6F0-2DD5-4315-A625-CD0E0EFEB04F}" destId="{1F1F8A53-2AE1-214D-BB14-8F1206265EC4}" srcOrd="5" destOrd="0" presId="urn:microsoft.com/office/officeart/2005/8/layout/vList4#3"/>
    <dgm:cxn modelId="{62DF6AAD-22F8-477A-B546-EE7FE7FEAB4A}" type="presParOf" srcId="{C132F6F0-2DD5-4315-A625-CD0E0EFEB04F}" destId="{41790CB8-808F-0441-993A-4E97DBBEA854}" srcOrd="6" destOrd="0" presId="urn:microsoft.com/office/officeart/2005/8/layout/vList4#3"/>
    <dgm:cxn modelId="{99C32A9E-D1A5-4B9D-9F73-DCD0CC9064B1}" type="presParOf" srcId="{41790CB8-808F-0441-993A-4E97DBBEA854}" destId="{EE2FE23D-B038-6843-9C21-C52521E0E99F}" srcOrd="0" destOrd="0" presId="urn:microsoft.com/office/officeart/2005/8/layout/vList4#3"/>
    <dgm:cxn modelId="{E5266169-9177-420F-A68A-9F784FCF8392}" type="presParOf" srcId="{41790CB8-808F-0441-993A-4E97DBBEA854}" destId="{7B752B16-C4C8-E342-99E1-A962C9AB60F4}" srcOrd="1" destOrd="0" presId="urn:microsoft.com/office/officeart/2005/8/layout/vList4#3"/>
    <dgm:cxn modelId="{03B5CEBB-B6DF-442F-996E-E57E76AD2B5A}" type="presParOf" srcId="{41790CB8-808F-0441-993A-4E97DBBEA854}" destId="{889385D9-784E-ED41-ADD6-31AA969B4E8B}"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044C-7B48-4D94-AFF6-C9D9CEAF2B04}">
      <dsp:nvSpPr>
        <dsp:cNvPr id="0" name=""/>
        <dsp:cNvSpPr/>
      </dsp:nvSpPr>
      <dsp:spPr>
        <a:xfrm>
          <a:off x="0" y="0"/>
          <a:ext cx="8429624" cy="1345971"/>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0000"/>
            </a:lnSpc>
            <a:spcBef>
              <a:spcPct val="0"/>
            </a:spcBef>
            <a:spcAft>
              <a:spcPts val="0"/>
            </a:spcAft>
          </a:pPr>
          <a:r>
            <a:rPr lang="en-GB" sz="1900" b="1" i="0" kern="1200" noProof="0" dirty="0" smtClean="0">
              <a:latin typeface="Arial" panose="020B0604020202020204" pitchFamily="34" charset="0"/>
              <a:cs typeface="Arial" panose="020B0604020202020204" pitchFamily="34" charset="0"/>
            </a:rPr>
            <a:t>Forest and Landscape Restoration (FLR) can be the solution to achieve multiple land use objectives. Landscape approach is recognized as the solution to integrate different land uses and minimize conflicts. </a:t>
          </a:r>
          <a:endParaRPr lang="en-US" sz="1900" kern="1200" noProof="0" dirty="0">
            <a:latin typeface="Arial" panose="020B0604020202020204" pitchFamily="34" charset="0"/>
            <a:cs typeface="Arial" panose="020B0604020202020204" pitchFamily="34" charset="0"/>
          </a:endParaRPr>
        </a:p>
      </dsp:txBody>
      <dsp:txXfrm>
        <a:off x="1805549" y="0"/>
        <a:ext cx="6624074" cy="1345971"/>
      </dsp:txXfrm>
    </dsp:sp>
    <dsp:sp modelId="{44818F76-1F37-4D89-BBA1-7A00FF6B6DB6}">
      <dsp:nvSpPr>
        <dsp:cNvPr id="0" name=""/>
        <dsp:cNvSpPr/>
      </dsp:nvSpPr>
      <dsp:spPr>
        <a:xfrm>
          <a:off x="596876" y="426414"/>
          <a:ext cx="731421" cy="4931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166DB3-B746-4619-9B83-5C32E157D686}">
      <dsp:nvSpPr>
        <dsp:cNvPr id="0" name=""/>
        <dsp:cNvSpPr/>
      </dsp:nvSpPr>
      <dsp:spPr>
        <a:xfrm>
          <a:off x="0" y="1406477"/>
          <a:ext cx="8429624" cy="1200794"/>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i="0" kern="1200" noProof="0" dirty="0" smtClean="0">
              <a:latin typeface="Arial" panose="020B0604020202020204" pitchFamily="34" charset="0"/>
              <a:cs typeface="Arial" panose="020B0604020202020204" pitchFamily="34" charset="0"/>
            </a:rPr>
            <a:t>There is a clear understanding that FLR can be an effective package to generate and share different benefits such as biodiversity, food security, climate mitigation and adaptation, improve livelihoods, etc. </a:t>
          </a:r>
          <a:endParaRPr lang="en-US" sz="1900" kern="1200" noProof="0" dirty="0" smtClean="0">
            <a:latin typeface="Arial" panose="020B0604020202020204" pitchFamily="34" charset="0"/>
            <a:cs typeface="Arial" panose="020B0604020202020204" pitchFamily="34" charset="0"/>
          </a:endParaRPr>
        </a:p>
      </dsp:txBody>
      <dsp:txXfrm>
        <a:off x="1805549" y="1406477"/>
        <a:ext cx="6624074" cy="1200794"/>
      </dsp:txXfrm>
    </dsp:sp>
    <dsp:sp modelId="{F9CD7C04-CC94-44CF-AAB9-891D4E81884F}">
      <dsp:nvSpPr>
        <dsp:cNvPr id="0" name=""/>
        <dsp:cNvSpPr/>
      </dsp:nvSpPr>
      <dsp:spPr>
        <a:xfrm>
          <a:off x="558774" y="1772534"/>
          <a:ext cx="807625" cy="42761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29926-600D-4624-9A63-8B7D788F9448}">
      <dsp:nvSpPr>
        <dsp:cNvPr id="0" name=""/>
        <dsp:cNvSpPr/>
      </dsp:nvSpPr>
      <dsp:spPr>
        <a:xfrm>
          <a:off x="0" y="2673400"/>
          <a:ext cx="8429624" cy="1185362"/>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i="0" kern="1200" noProof="0" dirty="0" smtClean="0">
              <a:latin typeface="Arial" panose="020B0604020202020204" pitchFamily="34" charset="0"/>
              <a:cs typeface="Arial" panose="020B0604020202020204" pitchFamily="34" charset="0"/>
            </a:rPr>
            <a:t>FLR approaches can help to articulate government agendas and can contribute to  improve governance. The political support needs to be capitalized but inter sectoral coordination still need to be improved ...</a:t>
          </a:r>
          <a:endParaRPr lang="en-US" sz="1900" b="1" i="0" kern="1200" noProof="0" dirty="0">
            <a:latin typeface="Arial" panose="020B0604020202020204" pitchFamily="34" charset="0"/>
            <a:cs typeface="Arial" panose="020B0604020202020204" pitchFamily="34" charset="0"/>
          </a:endParaRPr>
        </a:p>
      </dsp:txBody>
      <dsp:txXfrm>
        <a:off x="1805549" y="2673400"/>
        <a:ext cx="6624074" cy="1185362"/>
      </dsp:txXfrm>
    </dsp:sp>
    <dsp:sp modelId="{72ACA4B5-0317-4AC5-BDB2-F60DFD449D67}">
      <dsp:nvSpPr>
        <dsp:cNvPr id="0" name=""/>
        <dsp:cNvSpPr/>
      </dsp:nvSpPr>
      <dsp:spPr>
        <a:xfrm>
          <a:off x="622274" y="3018128"/>
          <a:ext cx="680624" cy="40253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FE23D-B038-6843-9C21-C52521E0E99F}">
      <dsp:nvSpPr>
        <dsp:cNvPr id="0" name=""/>
        <dsp:cNvSpPr/>
      </dsp:nvSpPr>
      <dsp:spPr>
        <a:xfrm>
          <a:off x="0" y="3923133"/>
          <a:ext cx="8429624" cy="929221"/>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kern="1200" dirty="0" smtClean="0">
              <a:solidFill>
                <a:schemeClr val="bg1"/>
              </a:solidFill>
              <a:latin typeface="Arial "/>
              <a:ea typeface="ＭＳ Ｐゴシック" pitchFamily="34" charset="-128"/>
              <a:cs typeface="+mn-cs"/>
            </a:rPr>
            <a:t>The governance at the landscape level is also key and require to engage local stakeholders (land tenure has to be clear and secured for all local communities)</a:t>
          </a:r>
          <a:endParaRPr lang="en-US" sz="1900" b="1" i="0" kern="1200" noProof="0" dirty="0">
            <a:solidFill>
              <a:schemeClr val="bg1"/>
            </a:solidFill>
            <a:latin typeface="Arial "/>
            <a:cs typeface="Arial" panose="020B0604020202020204" pitchFamily="34" charset="0"/>
          </a:endParaRPr>
        </a:p>
      </dsp:txBody>
      <dsp:txXfrm>
        <a:off x="1805549" y="3923133"/>
        <a:ext cx="6624074" cy="929221"/>
      </dsp:txXfrm>
    </dsp:sp>
    <dsp:sp modelId="{7B752B16-C4C8-E342-99E1-A962C9AB60F4}">
      <dsp:nvSpPr>
        <dsp:cNvPr id="0" name=""/>
        <dsp:cNvSpPr/>
      </dsp:nvSpPr>
      <dsp:spPr>
        <a:xfrm>
          <a:off x="584535" y="4430715"/>
          <a:ext cx="756103" cy="249795"/>
        </a:xfrm>
        <a:prstGeom prst="roundRect">
          <a:avLst>
            <a:gd name="adj" fmla="val 10000"/>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044C-7B48-4D94-AFF6-C9D9CEAF2B04}">
      <dsp:nvSpPr>
        <dsp:cNvPr id="0" name=""/>
        <dsp:cNvSpPr/>
      </dsp:nvSpPr>
      <dsp:spPr>
        <a:xfrm>
          <a:off x="0" y="0"/>
          <a:ext cx="8429624" cy="1699012"/>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ts val="0"/>
            </a:spcAft>
          </a:pPr>
          <a:r>
            <a:rPr lang="en-GB" sz="2000" b="1" i="0" kern="1200" noProof="0" dirty="0" smtClean="0">
              <a:latin typeface="Arial" panose="020B0604020202020204" pitchFamily="34" charset="0"/>
              <a:cs typeface="Arial" panose="020B0604020202020204" pitchFamily="34" charset="0"/>
            </a:rPr>
            <a:t>The multiple benefits are essential to attracting and scale up Forest and Landscape Restoration but not always have to be monetized. Need for a package of incentives including economic and non-economic benefits from Forest and Landscape Restoration</a:t>
          </a:r>
          <a:endParaRPr lang="en-US" sz="2000" kern="1200" noProof="0" dirty="0">
            <a:latin typeface="Arial" panose="020B0604020202020204" pitchFamily="34" charset="0"/>
            <a:cs typeface="Arial" panose="020B0604020202020204" pitchFamily="34" charset="0"/>
          </a:endParaRPr>
        </a:p>
      </dsp:txBody>
      <dsp:txXfrm>
        <a:off x="1836926" y="0"/>
        <a:ext cx="6592697" cy="1699012"/>
      </dsp:txXfrm>
    </dsp:sp>
    <dsp:sp modelId="{44818F76-1F37-4D89-BBA1-7A00FF6B6DB6}">
      <dsp:nvSpPr>
        <dsp:cNvPr id="0" name=""/>
        <dsp:cNvSpPr/>
      </dsp:nvSpPr>
      <dsp:spPr>
        <a:xfrm>
          <a:off x="338080" y="240938"/>
          <a:ext cx="1311767" cy="121713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166DB3-B746-4619-9B83-5C32E157D686}">
      <dsp:nvSpPr>
        <dsp:cNvPr id="0" name=""/>
        <dsp:cNvSpPr/>
      </dsp:nvSpPr>
      <dsp:spPr>
        <a:xfrm>
          <a:off x="0" y="1775389"/>
          <a:ext cx="8429624" cy="1515756"/>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i="0" kern="1200" noProof="0" dirty="0" smtClean="0">
              <a:latin typeface="Arial" panose="020B0604020202020204" pitchFamily="34" charset="0"/>
              <a:cs typeface="Arial" panose="020B0604020202020204" pitchFamily="34" charset="0"/>
            </a:rPr>
            <a:t>The regional initiatives </a:t>
          </a:r>
          <a:r>
            <a:rPr lang="en-GB" sz="2000" b="1" i="1" kern="1200" noProof="0" dirty="0" smtClean="0">
              <a:latin typeface="Arial" panose="020B0604020202020204" pitchFamily="34" charset="0"/>
              <a:cs typeface="Arial" panose="020B0604020202020204" pitchFamily="34" charset="0"/>
            </a:rPr>
            <a:t>(Such as Initiative 20 * 20 in Latin America or the GGWSSI and the African Restoration Initiative) </a:t>
          </a:r>
          <a:r>
            <a:rPr lang="en-GB" sz="2000" b="1" i="0" kern="1200" noProof="0" dirty="0" smtClean="0">
              <a:latin typeface="Arial" panose="020B0604020202020204" pitchFamily="34" charset="0"/>
              <a:cs typeface="Arial" panose="020B0604020202020204" pitchFamily="34" charset="0"/>
            </a:rPr>
            <a:t>can help countries to learn from each others and accelerate Forest and Landscape Restoration</a:t>
          </a:r>
          <a:endParaRPr lang="en-US" sz="2000" kern="1200" noProof="0" dirty="0" smtClean="0">
            <a:latin typeface="Arial" panose="020B0604020202020204" pitchFamily="34" charset="0"/>
            <a:cs typeface="Arial" panose="020B0604020202020204" pitchFamily="34" charset="0"/>
          </a:endParaRPr>
        </a:p>
      </dsp:txBody>
      <dsp:txXfrm>
        <a:off x="1836926" y="1775389"/>
        <a:ext cx="6592697" cy="1515756"/>
      </dsp:txXfrm>
    </dsp:sp>
    <dsp:sp modelId="{F9CD7C04-CC94-44CF-AAB9-891D4E81884F}">
      <dsp:nvSpPr>
        <dsp:cNvPr id="0" name=""/>
        <dsp:cNvSpPr/>
      </dsp:nvSpPr>
      <dsp:spPr>
        <a:xfrm>
          <a:off x="590151" y="2237461"/>
          <a:ext cx="807625" cy="53977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29926-600D-4624-9A63-8B7D788F9448}">
      <dsp:nvSpPr>
        <dsp:cNvPr id="0" name=""/>
        <dsp:cNvSpPr/>
      </dsp:nvSpPr>
      <dsp:spPr>
        <a:xfrm>
          <a:off x="0" y="3374620"/>
          <a:ext cx="8429624" cy="1496277"/>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i="0" kern="1200" noProof="0" dirty="0" smtClean="0">
              <a:latin typeface="Arial" panose="020B0604020202020204" pitchFamily="34" charset="0"/>
              <a:cs typeface="Arial" panose="020B0604020202020204" pitchFamily="34" charset="0"/>
            </a:rPr>
            <a:t>The natural regeneration and assisted natural regeneration has proven, in several areas, to be the cheapest restoration options. FLR has been focused a lot of plantations which is sometimes too expensive. </a:t>
          </a:r>
          <a:endParaRPr lang="en-US" sz="1900" b="1" i="0" kern="1200" noProof="0" dirty="0">
            <a:latin typeface="Arial" panose="020B0604020202020204" pitchFamily="34" charset="0"/>
            <a:cs typeface="Arial" panose="020B0604020202020204" pitchFamily="34" charset="0"/>
          </a:endParaRPr>
        </a:p>
      </dsp:txBody>
      <dsp:txXfrm>
        <a:off x="1836926" y="3374620"/>
        <a:ext cx="6592697" cy="1496277"/>
      </dsp:txXfrm>
    </dsp:sp>
    <dsp:sp modelId="{72ACA4B5-0317-4AC5-BDB2-F60DFD449D67}">
      <dsp:nvSpPr>
        <dsp:cNvPr id="0" name=""/>
        <dsp:cNvSpPr/>
      </dsp:nvSpPr>
      <dsp:spPr>
        <a:xfrm>
          <a:off x="653651" y="3809768"/>
          <a:ext cx="680624" cy="50811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044C-7B48-4D94-AFF6-C9D9CEAF2B04}">
      <dsp:nvSpPr>
        <dsp:cNvPr id="0" name=""/>
        <dsp:cNvSpPr/>
      </dsp:nvSpPr>
      <dsp:spPr>
        <a:xfrm>
          <a:off x="0" y="0"/>
          <a:ext cx="8429624" cy="1156699"/>
        </a:xfrm>
        <a:prstGeom prst="roundRect">
          <a:avLst>
            <a:gd name="adj" fmla="val 10000"/>
          </a:avLst>
        </a:prstGeom>
        <a:solidFill>
          <a:schemeClr val="tx2">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kern="1200" noProof="0" dirty="0" smtClean="0">
              <a:latin typeface="Arial" panose="020B0604020202020204" pitchFamily="34" charset="0"/>
              <a:cs typeface="Arial" panose="020B0604020202020204" pitchFamily="34" charset="0"/>
            </a:rPr>
            <a:t>Increase </a:t>
          </a:r>
          <a:r>
            <a:rPr lang="en-US" sz="2000" b="1" i="0" kern="1200" noProof="0" dirty="0" smtClean="0">
              <a:latin typeface="Arial" panose="020B0604020202020204" pitchFamily="34" charset="0"/>
              <a:cs typeface="Arial" panose="020B0604020202020204" pitchFamily="34" charset="0"/>
            </a:rPr>
            <a:t>engagement with the private sector, </a:t>
          </a:r>
          <a:r>
            <a:rPr lang="en-US" sz="2000" kern="1200" noProof="0" dirty="0" smtClean="0">
              <a:latin typeface="Arial" panose="020B0604020202020204" pitchFamily="34" charset="0"/>
              <a:cs typeface="Arial" panose="020B0604020202020204" pitchFamily="34" charset="0"/>
            </a:rPr>
            <a:t>especially with private impact funds and other innovative initiatives such as layered funds that can benefit from the support of governments and public </a:t>
          </a:r>
          <a:r>
            <a:rPr lang="en-US" sz="2000" kern="1200" noProof="0" dirty="0" smtClean="0">
              <a:latin typeface="Arial" panose="020B0604020202020204" pitchFamily="34" charset="0"/>
              <a:cs typeface="Arial" panose="020B0604020202020204" pitchFamily="34" charset="0"/>
            </a:rPr>
            <a:t>institutions</a:t>
          </a:r>
          <a:endParaRPr lang="en-US" sz="2000" kern="1200" noProof="0" dirty="0">
            <a:latin typeface="Arial" panose="020B0604020202020204" pitchFamily="34" charset="0"/>
            <a:cs typeface="Arial" panose="020B0604020202020204" pitchFamily="34" charset="0"/>
          </a:endParaRPr>
        </a:p>
      </dsp:txBody>
      <dsp:txXfrm>
        <a:off x="1781223" y="0"/>
        <a:ext cx="6648400" cy="1156699"/>
      </dsp:txXfrm>
    </dsp:sp>
    <dsp:sp modelId="{44818F76-1F37-4D89-BBA1-7A00FF6B6DB6}">
      <dsp:nvSpPr>
        <dsp:cNvPr id="0" name=""/>
        <dsp:cNvSpPr/>
      </dsp:nvSpPr>
      <dsp:spPr>
        <a:xfrm>
          <a:off x="572550" y="381919"/>
          <a:ext cx="731421" cy="39286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166DB3-B746-4619-9B83-5C32E157D686}">
      <dsp:nvSpPr>
        <dsp:cNvPr id="0" name=""/>
        <dsp:cNvSpPr/>
      </dsp:nvSpPr>
      <dsp:spPr>
        <a:xfrm>
          <a:off x="0" y="1204901"/>
          <a:ext cx="8429624" cy="1129415"/>
        </a:xfrm>
        <a:prstGeom prst="roundRect">
          <a:avLst>
            <a:gd name="adj" fmla="val 10000"/>
          </a:avLst>
        </a:prstGeom>
        <a:solidFill>
          <a:schemeClr val="tx2">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kern="1200" noProof="0" dirty="0" smtClean="0">
              <a:latin typeface="Arial" panose="020B0604020202020204" pitchFamily="34" charset="0"/>
              <a:cs typeface="Arial" panose="020B0604020202020204" pitchFamily="34" charset="0"/>
            </a:rPr>
            <a:t>Establish </a:t>
          </a:r>
          <a:r>
            <a:rPr lang="en-US" sz="2000" b="1" i="0" kern="1200" noProof="0" dirty="0" smtClean="0">
              <a:latin typeface="Arial" panose="020B0604020202020204" pitchFamily="34" charset="0"/>
              <a:cs typeface="Arial" panose="020B0604020202020204" pitchFamily="34" charset="0"/>
            </a:rPr>
            <a:t>risk mitigation mechanisms to engage Forest and Landscape Restoration investors at scale</a:t>
          </a:r>
          <a:r>
            <a:rPr lang="en-US" sz="1800" b="1" i="0" kern="1200" noProof="0" dirty="0" smtClean="0">
              <a:latin typeface="Arial" panose="020B0604020202020204" pitchFamily="34" charset="0"/>
              <a:cs typeface="Arial" panose="020B0604020202020204" pitchFamily="34" charset="0"/>
            </a:rPr>
            <a:t> </a:t>
          </a:r>
          <a:r>
            <a:rPr lang="en-US" sz="1900" i="1" kern="1200" noProof="0" dirty="0" smtClean="0">
              <a:latin typeface="Arial" panose="020B0604020202020204" pitchFamily="34" charset="0"/>
              <a:cs typeface="Arial" panose="020B0604020202020204" pitchFamily="34" charset="0"/>
            </a:rPr>
            <a:t>(Guarantee mechanisms</a:t>
          </a:r>
          <a:r>
            <a:rPr lang="en-US" sz="1900" i="1" kern="1200" noProof="0" dirty="0" smtClean="0">
              <a:latin typeface="Arial" panose="020B0604020202020204" pitchFamily="34" charset="0"/>
              <a:cs typeface="Arial" panose="020B0604020202020204" pitchFamily="34" charset="0"/>
            </a:rPr>
            <a:t>, </a:t>
          </a:r>
          <a:r>
            <a:rPr lang="en-US" sz="1900" i="1" kern="1200" noProof="0" dirty="0" smtClean="0">
              <a:latin typeface="Arial" panose="020B0604020202020204" pitchFamily="34" charset="0"/>
              <a:cs typeface="Arial" panose="020B0604020202020204" pitchFamily="34" charset="0"/>
            </a:rPr>
            <a:t>Sustainable Investment Criteria (PRI) and consistent MRV </a:t>
          </a:r>
          <a:r>
            <a:rPr lang="en-US" sz="1900" i="1" kern="1200" noProof="0" dirty="0" smtClean="0">
              <a:latin typeface="Arial" panose="020B0604020202020204" pitchFamily="34" charset="0"/>
              <a:cs typeface="Arial" panose="020B0604020202020204" pitchFamily="34" charset="0"/>
            </a:rPr>
            <a:t>tools)</a:t>
          </a:r>
          <a:endParaRPr lang="en-US" sz="1900" i="1" kern="1200" noProof="0" dirty="0" smtClean="0">
            <a:latin typeface="Arial" panose="020B0604020202020204" pitchFamily="34" charset="0"/>
            <a:cs typeface="Arial" panose="020B0604020202020204" pitchFamily="34" charset="0"/>
          </a:endParaRPr>
        </a:p>
      </dsp:txBody>
      <dsp:txXfrm>
        <a:off x="1781223" y="1204901"/>
        <a:ext cx="6648400" cy="1129415"/>
      </dsp:txXfrm>
    </dsp:sp>
    <dsp:sp modelId="{F9CD7C04-CC94-44CF-AAB9-891D4E81884F}">
      <dsp:nvSpPr>
        <dsp:cNvPr id="0" name=""/>
        <dsp:cNvSpPr/>
      </dsp:nvSpPr>
      <dsp:spPr>
        <a:xfrm>
          <a:off x="534448" y="1582922"/>
          <a:ext cx="807625" cy="34065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29926-600D-4624-9A63-8B7D788F9448}">
      <dsp:nvSpPr>
        <dsp:cNvPr id="0" name=""/>
        <dsp:cNvSpPr/>
      </dsp:nvSpPr>
      <dsp:spPr>
        <a:xfrm>
          <a:off x="0" y="2386998"/>
          <a:ext cx="8429624" cy="1121924"/>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i="0" kern="1200" noProof="0" dirty="0" smtClean="0">
              <a:latin typeface="Arial" panose="020B0604020202020204" pitchFamily="34" charset="0"/>
              <a:cs typeface="Arial" panose="020B0604020202020204" pitchFamily="34" charset="0"/>
            </a:rPr>
            <a:t>Adapt </a:t>
          </a:r>
          <a:r>
            <a:rPr lang="en-US" sz="1900" b="1" i="0" kern="1200" noProof="0" dirty="0" smtClean="0">
              <a:latin typeface="Arial" panose="020B0604020202020204" pitchFamily="34" charset="0"/>
              <a:cs typeface="Arial" panose="020B0604020202020204" pitchFamily="34" charset="0"/>
            </a:rPr>
            <a:t>the legal framework to attract </a:t>
          </a:r>
          <a:r>
            <a:rPr lang="en-US" sz="1900" b="1" i="0" kern="1200" noProof="0" dirty="0" smtClean="0">
              <a:latin typeface="Arial" panose="020B0604020202020204" pitchFamily="34" charset="0"/>
              <a:cs typeface="Arial" panose="020B0604020202020204" pitchFamily="34" charset="0"/>
            </a:rPr>
            <a:t>investors on FLR:</a:t>
          </a:r>
          <a:endParaRPr lang="en-US" sz="1900" b="1" i="0" kern="1200" noProof="0" dirty="0">
            <a:latin typeface="Arial" panose="020B0604020202020204" pitchFamily="34" charset="0"/>
            <a:cs typeface="Arial" panose="020B0604020202020204" pitchFamily="34" charset="0"/>
          </a:endParaRPr>
        </a:p>
        <a:p>
          <a:pPr marL="442800" lvl="1" indent="-114300" algn="l" defTabSz="622300">
            <a:lnSpc>
              <a:spcPct val="90000"/>
            </a:lnSpc>
            <a:spcBef>
              <a:spcPct val="0"/>
            </a:spcBef>
            <a:spcAft>
              <a:spcPct val="15000"/>
            </a:spcAft>
            <a:buChar char="••"/>
          </a:pPr>
          <a:r>
            <a:rPr lang="en-US" sz="1400" kern="1200" noProof="0" dirty="0" smtClean="0">
              <a:latin typeface="Arial" panose="020B0604020202020204" pitchFamily="34" charset="0"/>
              <a:cs typeface="Arial" panose="020B0604020202020204" pitchFamily="34" charset="0"/>
            </a:rPr>
            <a:t>Land tenure rights ;</a:t>
          </a:r>
          <a:endParaRPr lang="en-US" sz="1400" kern="1200" noProof="0" dirty="0">
            <a:latin typeface="Arial" panose="020B0604020202020204" pitchFamily="34" charset="0"/>
            <a:cs typeface="Arial" panose="020B0604020202020204" pitchFamily="34" charset="0"/>
          </a:endParaRPr>
        </a:p>
        <a:p>
          <a:pPr marL="442800" lvl="1" indent="-114300" algn="l" defTabSz="622300">
            <a:lnSpc>
              <a:spcPct val="90000"/>
            </a:lnSpc>
            <a:spcBef>
              <a:spcPct val="0"/>
            </a:spcBef>
            <a:spcAft>
              <a:spcPct val="15000"/>
            </a:spcAft>
            <a:buChar char="••"/>
          </a:pPr>
          <a:r>
            <a:rPr lang="en-US" sz="1400" kern="1200" noProof="0" dirty="0" smtClean="0">
              <a:latin typeface="Arial" panose="020B0604020202020204" pitchFamily="34" charset="0"/>
              <a:cs typeface="Arial" panose="020B0604020202020204" pitchFamily="34" charset="0"/>
            </a:rPr>
            <a:t>Benefit sharing mechanisms ;</a:t>
          </a:r>
          <a:endParaRPr lang="en-US" sz="1400" kern="1200" noProof="0" dirty="0">
            <a:latin typeface="Arial" panose="020B0604020202020204" pitchFamily="34" charset="0"/>
            <a:cs typeface="Arial" panose="020B0604020202020204" pitchFamily="34" charset="0"/>
          </a:endParaRPr>
        </a:p>
        <a:p>
          <a:pPr marL="442800" lvl="1" indent="-114300" algn="l" defTabSz="622300">
            <a:lnSpc>
              <a:spcPct val="90000"/>
            </a:lnSpc>
            <a:spcBef>
              <a:spcPct val="0"/>
            </a:spcBef>
            <a:spcAft>
              <a:spcPct val="15000"/>
            </a:spcAft>
            <a:buChar char="••"/>
          </a:pPr>
          <a:r>
            <a:rPr lang="en-US" sz="1400" kern="1200" noProof="0" dirty="0" smtClean="0">
              <a:latin typeface="Arial" panose="020B0604020202020204" pitchFamily="34" charset="0"/>
              <a:cs typeface="Arial" panose="020B0604020202020204" pitchFamily="34" charset="0"/>
            </a:rPr>
            <a:t>Fair investment regulations.</a:t>
          </a:r>
          <a:endParaRPr lang="en-US" sz="1400" kern="1200" noProof="0" dirty="0">
            <a:latin typeface="Arial" panose="020B0604020202020204" pitchFamily="34" charset="0"/>
            <a:cs typeface="Arial" panose="020B0604020202020204" pitchFamily="34" charset="0"/>
          </a:endParaRPr>
        </a:p>
      </dsp:txBody>
      <dsp:txXfrm>
        <a:off x="1781223" y="2386998"/>
        <a:ext cx="6648400" cy="1121924"/>
      </dsp:txXfrm>
    </dsp:sp>
    <dsp:sp modelId="{72ACA4B5-0317-4AC5-BDB2-F60DFD449D67}">
      <dsp:nvSpPr>
        <dsp:cNvPr id="0" name=""/>
        <dsp:cNvSpPr/>
      </dsp:nvSpPr>
      <dsp:spPr>
        <a:xfrm>
          <a:off x="597948" y="2750429"/>
          <a:ext cx="680624" cy="3206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FE23D-B038-6843-9C21-C52521E0E99F}">
      <dsp:nvSpPr>
        <dsp:cNvPr id="0" name=""/>
        <dsp:cNvSpPr/>
      </dsp:nvSpPr>
      <dsp:spPr>
        <a:xfrm>
          <a:off x="0" y="3560203"/>
          <a:ext cx="8429624" cy="1110136"/>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0" kern="1200" noProof="0" dirty="0" smtClean="0">
              <a:latin typeface="Arial" panose="020B0604020202020204" pitchFamily="34" charset="0"/>
              <a:cs typeface="Arial" panose="020B0604020202020204" pitchFamily="34" charset="0"/>
            </a:rPr>
            <a:t>Improve </a:t>
          </a:r>
          <a:r>
            <a:rPr lang="en-US" sz="1800" b="1" i="0" kern="1200" noProof="0" dirty="0" smtClean="0">
              <a:latin typeface="Arial" panose="020B0604020202020204" pitchFamily="34" charset="0"/>
              <a:cs typeface="Arial" panose="020B0604020202020204" pitchFamily="34" charset="0"/>
            </a:rPr>
            <a:t>Costs-Benefits </a:t>
          </a:r>
          <a:r>
            <a:rPr lang="en-US" sz="1800" b="1" i="0" kern="1200" noProof="0" dirty="0" smtClean="0">
              <a:latin typeface="Arial" panose="020B0604020202020204" pitchFamily="34" charset="0"/>
              <a:cs typeface="Arial" panose="020B0604020202020204" pitchFamily="34" charset="0"/>
            </a:rPr>
            <a:t>Analysis of FLR</a:t>
          </a:r>
          <a:endParaRPr lang="en-US" sz="1800" b="1" i="0" kern="1200" noProof="0" dirty="0">
            <a:latin typeface="Arial" panose="020B0604020202020204" pitchFamily="34" charset="0"/>
            <a:cs typeface="Arial" panose="020B0604020202020204" pitchFamily="34" charset="0"/>
          </a:endParaRPr>
        </a:p>
        <a:p>
          <a:pPr marL="475200" lvl="1" indent="-114300" algn="l" defTabSz="622300">
            <a:lnSpc>
              <a:spcPct val="90000"/>
            </a:lnSpc>
            <a:spcBef>
              <a:spcPct val="0"/>
            </a:spcBef>
            <a:spcAft>
              <a:spcPct val="15000"/>
            </a:spcAft>
            <a:buChar char="••"/>
          </a:pPr>
          <a:r>
            <a:rPr lang="en-US" sz="1400" kern="1200" noProof="0" dirty="0" smtClean="0">
              <a:latin typeface="Arial" panose="020B0604020202020204" pitchFamily="34" charset="0"/>
              <a:cs typeface="Arial" panose="020B0604020202020204" pitchFamily="34" charset="0"/>
            </a:rPr>
            <a:t>Compile existing data and design a CBA data </a:t>
          </a:r>
          <a:r>
            <a:rPr lang="en-US" sz="1400" kern="1200" noProof="0" dirty="0" smtClean="0">
              <a:latin typeface="Arial" panose="020B0604020202020204" pitchFamily="34" charset="0"/>
              <a:cs typeface="Arial" panose="020B0604020202020204" pitchFamily="34" charset="0"/>
            </a:rPr>
            <a:t>base ?</a:t>
          </a:r>
          <a:endParaRPr lang="en-US" sz="1400" kern="1200" noProof="0" dirty="0">
            <a:latin typeface="Arial" panose="020B0604020202020204" pitchFamily="34" charset="0"/>
            <a:cs typeface="Arial" panose="020B0604020202020204" pitchFamily="34" charset="0"/>
          </a:endParaRPr>
        </a:p>
        <a:p>
          <a:pPr marL="475200" lvl="1" indent="-114300" algn="l" defTabSz="622300">
            <a:lnSpc>
              <a:spcPct val="90000"/>
            </a:lnSpc>
            <a:spcBef>
              <a:spcPct val="0"/>
            </a:spcBef>
            <a:spcAft>
              <a:spcPct val="15000"/>
            </a:spcAft>
            <a:buChar char="••"/>
          </a:pPr>
          <a:r>
            <a:rPr lang="en-US" sz="1400" kern="1200" noProof="0" dirty="0" smtClean="0">
              <a:latin typeface="Arial" panose="020B0604020202020204" pitchFamily="34" charset="0"/>
              <a:cs typeface="Arial" panose="020B0604020202020204" pitchFamily="34" charset="0"/>
            </a:rPr>
            <a:t>Improving data quality for indirect costs and </a:t>
          </a:r>
          <a:r>
            <a:rPr lang="en-US" sz="1400" kern="1200" noProof="0" dirty="0" smtClean="0">
              <a:latin typeface="Arial" panose="020B0604020202020204" pitchFamily="34" charset="0"/>
              <a:cs typeface="Arial" panose="020B0604020202020204" pitchFamily="34" charset="0"/>
            </a:rPr>
            <a:t>benefits ?</a:t>
          </a:r>
          <a:endParaRPr lang="en-US" sz="1400" kern="1200" noProof="0" dirty="0">
            <a:latin typeface="Arial" panose="020B0604020202020204" pitchFamily="34" charset="0"/>
            <a:cs typeface="Arial" panose="020B0604020202020204" pitchFamily="34" charset="0"/>
          </a:endParaRPr>
        </a:p>
        <a:p>
          <a:pPr marL="475200" lvl="1" indent="-114300" algn="l" defTabSz="622300">
            <a:lnSpc>
              <a:spcPct val="90000"/>
            </a:lnSpc>
            <a:spcBef>
              <a:spcPct val="0"/>
            </a:spcBef>
            <a:spcAft>
              <a:spcPct val="15000"/>
            </a:spcAft>
            <a:buChar char="••"/>
          </a:pPr>
          <a:r>
            <a:rPr lang="en-US" sz="1400" kern="1200" noProof="0" dirty="0" smtClean="0">
              <a:latin typeface="Arial" panose="020B0604020202020204" pitchFamily="34" charset="0"/>
              <a:cs typeface="Arial" panose="020B0604020202020204" pitchFamily="34" charset="0"/>
            </a:rPr>
            <a:t>Propose a ex-ante CBA tool </a:t>
          </a:r>
          <a:r>
            <a:rPr lang="en-US" sz="1400" kern="1200" noProof="0" dirty="0" smtClean="0">
              <a:latin typeface="Arial" panose="020B0604020202020204" pitchFamily="34" charset="0"/>
              <a:cs typeface="Arial" panose="020B0604020202020204" pitchFamily="34" charset="0"/>
            </a:rPr>
            <a:t>?</a:t>
          </a:r>
          <a:endParaRPr lang="en-US" sz="1400" kern="1200" noProof="0" dirty="0">
            <a:latin typeface="Arial" panose="020B0604020202020204" pitchFamily="34" charset="0"/>
            <a:cs typeface="Arial" panose="020B0604020202020204" pitchFamily="34" charset="0"/>
          </a:endParaRPr>
        </a:p>
      </dsp:txBody>
      <dsp:txXfrm>
        <a:off x="1781223" y="3560203"/>
        <a:ext cx="6648400" cy="1110136"/>
      </dsp:txXfrm>
    </dsp:sp>
    <dsp:sp modelId="{7B752B16-C4C8-E342-99E1-A962C9AB60F4}">
      <dsp:nvSpPr>
        <dsp:cNvPr id="0" name=""/>
        <dsp:cNvSpPr/>
      </dsp:nvSpPr>
      <dsp:spPr>
        <a:xfrm>
          <a:off x="560209" y="4149505"/>
          <a:ext cx="756103" cy="198999"/>
        </a:xfrm>
        <a:prstGeom prst="roundRect">
          <a:avLst>
            <a:gd name="adj" fmla="val 10000"/>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044C-7B48-4D94-AFF6-C9D9CEAF2B04}">
      <dsp:nvSpPr>
        <dsp:cNvPr id="0" name=""/>
        <dsp:cNvSpPr/>
      </dsp:nvSpPr>
      <dsp:spPr>
        <a:xfrm>
          <a:off x="0" y="0"/>
          <a:ext cx="8429624" cy="115669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100000"/>
            </a:lnSpc>
            <a:spcBef>
              <a:spcPct val="0"/>
            </a:spcBef>
            <a:spcAft>
              <a:spcPts val="0"/>
            </a:spcAft>
          </a:pPr>
          <a:r>
            <a:rPr lang="en-US" sz="2200" b="0" i="0" kern="1200" noProof="0" dirty="0" smtClean="0">
              <a:latin typeface="Arial" panose="020B0604020202020204" pitchFamily="34" charset="0"/>
              <a:cs typeface="Arial" panose="020B0604020202020204" pitchFamily="34" charset="0"/>
            </a:rPr>
            <a:t>FAO, as a GPFLR member, had a reflection on its best possible role  within this global partnership in order to achieve common goals and objectives</a:t>
          </a:r>
          <a:endParaRPr lang="en-US" sz="2200" b="0" i="0" kern="1200" noProof="0" dirty="0">
            <a:latin typeface="Arial" panose="020B0604020202020204" pitchFamily="34" charset="0"/>
            <a:cs typeface="Arial" panose="020B0604020202020204" pitchFamily="34" charset="0"/>
          </a:endParaRPr>
        </a:p>
      </dsp:txBody>
      <dsp:txXfrm>
        <a:off x="1781223" y="0"/>
        <a:ext cx="6648400" cy="1156699"/>
      </dsp:txXfrm>
    </dsp:sp>
    <dsp:sp modelId="{44818F76-1F37-4D89-BBA1-7A00FF6B6DB6}">
      <dsp:nvSpPr>
        <dsp:cNvPr id="0" name=""/>
        <dsp:cNvSpPr/>
      </dsp:nvSpPr>
      <dsp:spPr>
        <a:xfrm>
          <a:off x="805595" y="422619"/>
          <a:ext cx="265330" cy="31145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166DB3-B746-4619-9B83-5C32E157D686}">
      <dsp:nvSpPr>
        <dsp:cNvPr id="0" name=""/>
        <dsp:cNvSpPr/>
      </dsp:nvSpPr>
      <dsp:spPr>
        <a:xfrm>
          <a:off x="0" y="1204901"/>
          <a:ext cx="8429624" cy="112941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noProof="0" dirty="0" smtClean="0">
              <a:latin typeface="Arial" panose="020B0604020202020204" pitchFamily="34" charset="0"/>
              <a:cs typeface="Arial" panose="020B0604020202020204" pitchFamily="34" charset="0"/>
            </a:rPr>
            <a:t>GPFLR has already lots of success in raising awareness at global level with the Bonn Challenge (pledges), Aichi Targets, etc</a:t>
          </a:r>
          <a:r>
            <a:rPr lang="fr-FR" sz="2200" b="0" i="0" kern="1200" noProof="0" dirty="0" smtClean="0">
              <a:latin typeface="Arial" panose="020B0604020202020204" pitchFamily="34" charset="0"/>
              <a:cs typeface="Arial" panose="020B0604020202020204" pitchFamily="34" charset="0"/>
            </a:rPr>
            <a:t>.</a:t>
          </a:r>
          <a:endParaRPr lang="en-US" sz="2200" b="0" i="0" kern="1200" noProof="0" dirty="0" smtClean="0">
            <a:latin typeface="Arial" panose="020B0604020202020204" pitchFamily="34" charset="0"/>
            <a:cs typeface="Arial" panose="020B0604020202020204" pitchFamily="34" charset="0"/>
          </a:endParaRPr>
        </a:p>
      </dsp:txBody>
      <dsp:txXfrm>
        <a:off x="1781223" y="1204901"/>
        <a:ext cx="6648400" cy="1129415"/>
      </dsp:txXfrm>
    </dsp:sp>
    <dsp:sp modelId="{F9CD7C04-CC94-44CF-AAB9-891D4E81884F}">
      <dsp:nvSpPr>
        <dsp:cNvPr id="0" name=""/>
        <dsp:cNvSpPr/>
      </dsp:nvSpPr>
      <dsp:spPr>
        <a:xfrm>
          <a:off x="534448" y="1582922"/>
          <a:ext cx="807625" cy="34065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29926-600D-4624-9A63-8B7D788F9448}">
      <dsp:nvSpPr>
        <dsp:cNvPr id="0" name=""/>
        <dsp:cNvSpPr/>
      </dsp:nvSpPr>
      <dsp:spPr>
        <a:xfrm>
          <a:off x="0" y="2386998"/>
          <a:ext cx="8429624" cy="112192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i="0" kern="1200" noProof="0" dirty="0" smtClean="0">
              <a:latin typeface="Arial" panose="020B0604020202020204" pitchFamily="34" charset="0"/>
              <a:cs typeface="Arial" panose="020B0604020202020204" pitchFamily="34" charset="0"/>
            </a:rPr>
            <a:t>FAO support should be focused on progress on the ground and on need to scale-up FLR efforts</a:t>
          </a:r>
          <a:endParaRPr lang="en-US" sz="2200" b="1" i="0" kern="1200" noProof="0" dirty="0">
            <a:latin typeface="Arial" panose="020B0604020202020204" pitchFamily="34" charset="0"/>
            <a:cs typeface="Arial" panose="020B0604020202020204" pitchFamily="34" charset="0"/>
          </a:endParaRPr>
        </a:p>
      </dsp:txBody>
      <dsp:txXfrm>
        <a:off x="1781223" y="2386998"/>
        <a:ext cx="6648400" cy="1121924"/>
      </dsp:txXfrm>
    </dsp:sp>
    <dsp:sp modelId="{72ACA4B5-0317-4AC5-BDB2-F60DFD449D67}">
      <dsp:nvSpPr>
        <dsp:cNvPr id="0" name=""/>
        <dsp:cNvSpPr/>
      </dsp:nvSpPr>
      <dsp:spPr>
        <a:xfrm>
          <a:off x="881799" y="2773533"/>
          <a:ext cx="112923" cy="27446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FE23D-B038-6843-9C21-C52521E0E99F}">
      <dsp:nvSpPr>
        <dsp:cNvPr id="0" name=""/>
        <dsp:cNvSpPr/>
      </dsp:nvSpPr>
      <dsp:spPr>
        <a:xfrm>
          <a:off x="0" y="3560203"/>
          <a:ext cx="8429624" cy="111013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noProof="0" dirty="0" smtClean="0">
              <a:solidFill>
                <a:schemeClr val="bg1"/>
              </a:solidFill>
              <a:latin typeface="Calibri" pitchFamily="34" charset="0"/>
              <a:ea typeface="ＭＳ Ｐゴシック" pitchFamily="34" charset="-128"/>
              <a:cs typeface="+mn-cs"/>
            </a:rPr>
            <a:t>Official launch of the Forest and Landscape Restoration Mechanism in June 2014 (COFO) in order to increase its support to field programs (with key support of the KFS)</a:t>
          </a:r>
          <a:endParaRPr lang="en-US" sz="2200" b="0" i="0" kern="1200" noProof="0" dirty="0">
            <a:solidFill>
              <a:schemeClr val="bg1"/>
            </a:solidFill>
            <a:latin typeface="Arial" panose="020B0604020202020204" pitchFamily="34" charset="0"/>
            <a:cs typeface="Arial" panose="020B0604020202020204" pitchFamily="34" charset="0"/>
          </a:endParaRPr>
        </a:p>
      </dsp:txBody>
      <dsp:txXfrm>
        <a:off x="1781223" y="3560203"/>
        <a:ext cx="6648400" cy="1110136"/>
      </dsp:txXfrm>
    </dsp:sp>
    <dsp:sp modelId="{7B752B16-C4C8-E342-99E1-A962C9AB60F4}">
      <dsp:nvSpPr>
        <dsp:cNvPr id="0" name=""/>
        <dsp:cNvSpPr/>
      </dsp:nvSpPr>
      <dsp:spPr>
        <a:xfrm>
          <a:off x="879919" y="4078408"/>
          <a:ext cx="165608" cy="87194"/>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044C-7B48-4D94-AFF6-C9D9CEAF2B04}">
      <dsp:nvSpPr>
        <dsp:cNvPr id="0" name=""/>
        <dsp:cNvSpPr/>
      </dsp:nvSpPr>
      <dsp:spPr>
        <a:xfrm>
          <a:off x="0" y="0"/>
          <a:ext cx="8429624" cy="115669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ts val="0"/>
            </a:spcAft>
          </a:pPr>
          <a:r>
            <a:rPr lang="en-US" sz="1800" b="0" i="0" kern="1200" noProof="0" dirty="0" smtClean="0">
              <a:latin typeface="Arial" panose="020B0604020202020204" pitchFamily="34" charset="0"/>
              <a:cs typeface="Arial" panose="020B0604020202020204" pitchFamily="34" charset="0"/>
            </a:rPr>
            <a:t>Financial resources mobilization function (projects proposals submitted to bilateral/multilateral donors, private sector mobilization, preparation of a Discussion Paper on Sustainable Financing for FLR with Global Mechanism, etc...)</a:t>
          </a:r>
          <a:endParaRPr lang="en-US" sz="1800" b="0" i="0" kern="1200" noProof="0" dirty="0">
            <a:latin typeface="Arial" panose="020B0604020202020204" pitchFamily="34" charset="0"/>
            <a:cs typeface="Arial" panose="020B0604020202020204" pitchFamily="34" charset="0"/>
          </a:endParaRPr>
        </a:p>
      </dsp:txBody>
      <dsp:txXfrm>
        <a:off x="1781223" y="0"/>
        <a:ext cx="6648400" cy="1156699"/>
      </dsp:txXfrm>
    </dsp:sp>
    <dsp:sp modelId="{44818F76-1F37-4D89-BBA1-7A00FF6B6DB6}">
      <dsp:nvSpPr>
        <dsp:cNvPr id="0" name=""/>
        <dsp:cNvSpPr/>
      </dsp:nvSpPr>
      <dsp:spPr>
        <a:xfrm>
          <a:off x="805595" y="422619"/>
          <a:ext cx="265330" cy="31145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166DB3-B746-4619-9B83-5C32E157D686}">
      <dsp:nvSpPr>
        <dsp:cNvPr id="0" name=""/>
        <dsp:cNvSpPr/>
      </dsp:nvSpPr>
      <dsp:spPr>
        <a:xfrm>
          <a:off x="0" y="1204901"/>
          <a:ext cx="8429624" cy="112941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noProof="0" dirty="0" smtClean="0">
              <a:latin typeface="Arial" panose="020B0604020202020204" pitchFamily="34" charset="0"/>
              <a:cs typeface="Arial" panose="020B0604020202020204" pitchFamily="34" charset="0"/>
            </a:rPr>
            <a:t>Development of guidelines &amp; standards for baselines and verification of successful Forest and Landscape Restoration efforts (in collaboration with other GPFLR members)</a:t>
          </a:r>
        </a:p>
      </dsp:txBody>
      <dsp:txXfrm>
        <a:off x="1781223" y="1204901"/>
        <a:ext cx="6648400" cy="1129415"/>
      </dsp:txXfrm>
    </dsp:sp>
    <dsp:sp modelId="{F9CD7C04-CC94-44CF-AAB9-891D4E81884F}">
      <dsp:nvSpPr>
        <dsp:cNvPr id="0" name=""/>
        <dsp:cNvSpPr/>
      </dsp:nvSpPr>
      <dsp:spPr>
        <a:xfrm>
          <a:off x="534448" y="1582922"/>
          <a:ext cx="807625" cy="34065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29926-600D-4624-9A63-8B7D788F9448}">
      <dsp:nvSpPr>
        <dsp:cNvPr id="0" name=""/>
        <dsp:cNvSpPr/>
      </dsp:nvSpPr>
      <dsp:spPr>
        <a:xfrm>
          <a:off x="0" y="2386998"/>
          <a:ext cx="8429624" cy="112192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noProof="0" dirty="0" smtClean="0">
              <a:latin typeface="Arial" panose="020B0604020202020204" pitchFamily="34" charset="0"/>
              <a:cs typeface="Arial" panose="020B0604020202020204" pitchFamily="34" charset="0"/>
            </a:rPr>
            <a:t>Dissemination of existing knowledge on Forest and Landscape Restoration at regional/country levels through existing regional networks/initiatives (</a:t>
          </a:r>
          <a:r>
            <a:rPr lang="en-US" sz="1800" b="0" i="1" kern="1200" noProof="0" dirty="0" smtClean="0">
              <a:latin typeface="Arial" panose="020B0604020202020204" pitchFamily="34" charset="0"/>
              <a:cs typeface="Arial" panose="020B0604020202020204" pitchFamily="34" charset="0"/>
            </a:rPr>
            <a:t>Silva </a:t>
          </a:r>
          <a:r>
            <a:rPr lang="en-US" sz="1800" b="0" i="1" kern="1200" noProof="0" dirty="0" err="1" smtClean="0">
              <a:latin typeface="Arial" panose="020B0604020202020204" pitchFamily="34" charset="0"/>
              <a:cs typeface="Arial" panose="020B0604020202020204" pitchFamily="34" charset="0"/>
            </a:rPr>
            <a:t>Mediterranea</a:t>
          </a:r>
          <a:r>
            <a:rPr lang="en-US" sz="1800" b="0" i="0" kern="1200" noProof="0" dirty="0" smtClean="0">
              <a:latin typeface="Arial" panose="020B0604020202020204" pitchFamily="34" charset="0"/>
              <a:cs typeface="Arial" panose="020B0604020202020204" pitchFamily="34" charset="0"/>
            </a:rPr>
            <a:t>, Initiative 20*20 etc…)</a:t>
          </a:r>
          <a:endParaRPr lang="en-US" sz="1800" b="0" i="0" kern="1200" noProof="0" dirty="0">
            <a:latin typeface="Arial" panose="020B0604020202020204" pitchFamily="34" charset="0"/>
            <a:cs typeface="Arial" panose="020B0604020202020204" pitchFamily="34" charset="0"/>
          </a:endParaRPr>
        </a:p>
      </dsp:txBody>
      <dsp:txXfrm>
        <a:off x="1781223" y="2386998"/>
        <a:ext cx="6648400" cy="1121924"/>
      </dsp:txXfrm>
    </dsp:sp>
    <dsp:sp modelId="{72ACA4B5-0317-4AC5-BDB2-F60DFD449D67}">
      <dsp:nvSpPr>
        <dsp:cNvPr id="0" name=""/>
        <dsp:cNvSpPr/>
      </dsp:nvSpPr>
      <dsp:spPr>
        <a:xfrm>
          <a:off x="881799" y="2773533"/>
          <a:ext cx="112923" cy="27446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FE23D-B038-6843-9C21-C52521E0E99F}">
      <dsp:nvSpPr>
        <dsp:cNvPr id="0" name=""/>
        <dsp:cNvSpPr/>
      </dsp:nvSpPr>
      <dsp:spPr>
        <a:xfrm>
          <a:off x="0" y="3560203"/>
          <a:ext cx="8429624" cy="111013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noProof="0" dirty="0" smtClean="0">
              <a:solidFill>
                <a:schemeClr val="bg1"/>
              </a:solidFill>
              <a:latin typeface="Calibri" pitchFamily="34" charset="0"/>
              <a:ea typeface="ＭＳ Ｐゴシック" pitchFamily="34" charset="-128"/>
              <a:cs typeface="+mn-cs"/>
            </a:rPr>
            <a:t>Contribution to more effective reporting to RIO Conventions and any other relevant international organizations, processes or initiatives (e.g. UNCCD, CBD, UNFCCC, Bonn Challenge)</a:t>
          </a:r>
          <a:endParaRPr lang="en-US" sz="2000" b="0" i="0" kern="1200" noProof="0" dirty="0">
            <a:solidFill>
              <a:schemeClr val="bg1"/>
            </a:solidFill>
            <a:latin typeface="Arial" panose="020B0604020202020204" pitchFamily="34" charset="0"/>
            <a:cs typeface="Arial" panose="020B0604020202020204" pitchFamily="34" charset="0"/>
          </a:endParaRPr>
        </a:p>
      </dsp:txBody>
      <dsp:txXfrm>
        <a:off x="1781223" y="3560203"/>
        <a:ext cx="6648400" cy="1110136"/>
      </dsp:txXfrm>
    </dsp:sp>
    <dsp:sp modelId="{7B752B16-C4C8-E342-99E1-A962C9AB60F4}">
      <dsp:nvSpPr>
        <dsp:cNvPr id="0" name=""/>
        <dsp:cNvSpPr/>
      </dsp:nvSpPr>
      <dsp:spPr>
        <a:xfrm>
          <a:off x="879919" y="4078408"/>
          <a:ext cx="165608" cy="87194"/>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DAF41-B0AD-C943-BEB1-6186B4DD41FB}" type="datetimeFigureOut">
              <a:rPr lang="fr-FR" smtClean="0"/>
              <a:pPr/>
              <a:t>27/11/2015</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6AE58-D68D-7240-8556-A80D20CA8115}" type="slidenum">
              <a:rPr lang="en-US" smtClean="0"/>
              <a:pPr/>
              <a:t>‹#›</a:t>
            </a:fld>
            <a:endParaRPr lang="en-US"/>
          </a:p>
        </p:txBody>
      </p:sp>
    </p:spTree>
    <p:extLst>
      <p:ext uri="{BB962C8B-B14F-4D97-AF65-F5344CB8AC3E}">
        <p14:creationId xmlns:p14="http://schemas.microsoft.com/office/powerpoint/2010/main" val="4226993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746AE58-D68D-7240-8556-A80D20CA8115}" type="slidenum">
              <a:rPr lang="en-US" smtClean="0"/>
              <a:pPr/>
              <a:t>5</a:t>
            </a:fld>
            <a:endParaRPr lang="en-US"/>
          </a:p>
        </p:txBody>
      </p:sp>
    </p:spTree>
    <p:extLst>
      <p:ext uri="{BB962C8B-B14F-4D97-AF65-F5344CB8AC3E}">
        <p14:creationId xmlns:p14="http://schemas.microsoft.com/office/powerpoint/2010/main" val="369820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pitchFamily="-112" charset="0"/>
                <a:ea typeface="ＭＳ Ｐゴシック" pitchFamily="-112" charset="-128"/>
                <a:cs typeface="ＭＳ Ｐゴシック" pitchFamily="-112" charset="-128"/>
              </a:rPr>
              <a:t>Idea is to ensure that different action areas are connected as process moves forward.</a:t>
            </a:r>
          </a:p>
          <a:p>
            <a:endParaRPr lang="en-US" dirty="0"/>
          </a:p>
        </p:txBody>
      </p:sp>
      <p:sp>
        <p:nvSpPr>
          <p:cNvPr id="4" name="Espace réservé du numéro de diapositive 3"/>
          <p:cNvSpPr>
            <a:spLocks noGrp="1"/>
          </p:cNvSpPr>
          <p:nvPr>
            <p:ph type="sldNum" sz="quarter" idx="10"/>
          </p:nvPr>
        </p:nvSpPr>
        <p:spPr/>
        <p:txBody>
          <a:bodyPr/>
          <a:lstStyle/>
          <a:p>
            <a:fld id="{B746AE58-D68D-7240-8556-A80D20CA8115}" type="slidenum">
              <a:rPr lang="en-US" smtClean="0"/>
              <a:pPr/>
              <a:t>10</a:t>
            </a:fld>
            <a:endParaRPr lang="en-US"/>
          </a:p>
        </p:txBody>
      </p:sp>
    </p:spTree>
    <p:extLst>
      <p:ext uri="{BB962C8B-B14F-4D97-AF65-F5344CB8AC3E}">
        <p14:creationId xmlns:p14="http://schemas.microsoft.com/office/powerpoint/2010/main" val="287503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pitchFamily="-112" charset="0"/>
                <a:ea typeface="ＭＳ Ｐゴシック" pitchFamily="-112" charset="-128"/>
                <a:cs typeface="ＭＳ Ｐゴシック" pitchFamily="-112" charset="-128"/>
              </a:rPr>
              <a:t>Idea is to ensure that different action areas are connected as process moves forward.</a:t>
            </a:r>
          </a:p>
          <a:p>
            <a:endParaRPr lang="en-US" dirty="0"/>
          </a:p>
        </p:txBody>
      </p:sp>
      <p:sp>
        <p:nvSpPr>
          <p:cNvPr id="4" name="Espace réservé du numéro de diapositive 3"/>
          <p:cNvSpPr>
            <a:spLocks noGrp="1"/>
          </p:cNvSpPr>
          <p:nvPr>
            <p:ph type="sldNum" sz="quarter" idx="10"/>
          </p:nvPr>
        </p:nvSpPr>
        <p:spPr/>
        <p:txBody>
          <a:bodyPr/>
          <a:lstStyle/>
          <a:p>
            <a:fld id="{B746AE58-D68D-7240-8556-A80D20CA8115}" type="slidenum">
              <a:rPr lang="en-US" smtClean="0"/>
              <a:pPr/>
              <a:t>12</a:t>
            </a:fld>
            <a:endParaRPr lang="en-US"/>
          </a:p>
        </p:txBody>
      </p:sp>
    </p:spTree>
    <p:extLst>
      <p:ext uri="{BB962C8B-B14F-4D97-AF65-F5344CB8AC3E}">
        <p14:creationId xmlns:p14="http://schemas.microsoft.com/office/powerpoint/2010/main" val="203635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755E469E-2D41-A545-9F94-9534DE17FEBA}" type="datetimeFigureOut">
              <a:rPr lang="fr-FR" smtClean="0"/>
              <a:pPr/>
              <a:t>27/11/2015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7B5F952-8437-5B4A-A115-D9CE8ECD55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55E469E-2D41-A545-9F94-9534DE17FEBA}" type="datetimeFigureOut">
              <a:rPr lang="fr-FR" smtClean="0"/>
              <a:pPr/>
              <a:t>27/11/2015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7B5F952-8437-5B4A-A115-D9CE8ECD55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55E469E-2D41-A545-9F94-9534DE17FEBA}" type="datetimeFigureOut">
              <a:rPr lang="fr-FR" smtClean="0"/>
              <a:pPr/>
              <a:t>27/11/2015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7B5F952-8437-5B4A-A115-D9CE8ECD55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55E469E-2D41-A545-9F94-9534DE17FEBA}" type="datetimeFigureOut">
              <a:rPr lang="fr-FR" smtClean="0"/>
              <a:pPr/>
              <a:t>27/11/2015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7B5F952-8437-5B4A-A115-D9CE8ECD55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5E469E-2D41-A545-9F94-9534DE17FEBA}" type="datetimeFigureOut">
              <a:rPr lang="fr-FR" smtClean="0"/>
              <a:pPr/>
              <a:t>27/11/2015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7B5F952-8437-5B4A-A115-D9CE8ECD55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755E469E-2D41-A545-9F94-9534DE17FEBA}" type="datetimeFigureOut">
              <a:rPr lang="fr-FR" smtClean="0"/>
              <a:pPr/>
              <a:t>27/11/2015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67B5F952-8437-5B4A-A115-D9CE8ECD55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755E469E-2D41-A545-9F94-9534DE17FEBA}" type="datetimeFigureOut">
              <a:rPr lang="fr-FR" smtClean="0"/>
              <a:pPr/>
              <a:t>27/11/2015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67B5F952-8437-5B4A-A115-D9CE8ECD55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e la date 2"/>
          <p:cNvSpPr>
            <a:spLocks noGrp="1"/>
          </p:cNvSpPr>
          <p:nvPr>
            <p:ph type="dt" sz="half" idx="10"/>
          </p:nvPr>
        </p:nvSpPr>
        <p:spPr/>
        <p:txBody>
          <a:bodyPr/>
          <a:lstStyle/>
          <a:p>
            <a:fld id="{755E469E-2D41-A545-9F94-9534DE17FEBA}" type="datetimeFigureOut">
              <a:rPr lang="fr-FR" smtClean="0"/>
              <a:pPr/>
              <a:t>27/11/2015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67B5F952-8437-5B4A-A115-D9CE8ECD55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5E469E-2D41-A545-9F94-9534DE17FEBA}" type="datetimeFigureOut">
              <a:rPr lang="fr-FR" smtClean="0"/>
              <a:pPr/>
              <a:t>27/11/2015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67B5F952-8437-5B4A-A115-D9CE8ECD55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5E469E-2D41-A545-9F94-9534DE17FEBA}" type="datetimeFigureOut">
              <a:rPr lang="fr-FR" smtClean="0"/>
              <a:pPr/>
              <a:t>27/11/2015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67B5F952-8437-5B4A-A115-D9CE8ECD55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5E469E-2D41-A545-9F94-9534DE17FEBA}" type="datetimeFigureOut">
              <a:rPr lang="fr-FR" smtClean="0"/>
              <a:pPr/>
              <a:t>27/11/2015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67B5F952-8437-5B4A-A115-D9CE8ECD55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E469E-2D41-A545-9F94-9534DE17FEBA}" type="datetimeFigureOut">
              <a:rPr lang="fr-FR" smtClean="0"/>
              <a:pPr/>
              <a:t>27/11/2015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5F952-8437-5B4A-A115-D9CE8ECD55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8.png"/><Relationship Id="rId4" Type="http://schemas.openxmlformats.org/officeDocument/2006/relationships/diagramQuickStyle" Target="../diagrams/quickStyle5.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7.gif"/><Relationship Id="rId4" Type="http://schemas.openxmlformats.org/officeDocument/2006/relationships/diagramQuickStyle" Target="../diagrams/quickStyle3.xml"/><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22288" y="3990975"/>
            <a:ext cx="3887787" cy="145573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AU" sz="1600" b="1" dirty="0" smtClean="0">
                <a:solidFill>
                  <a:schemeClr val="tx2">
                    <a:lumMod val="60000"/>
                    <a:lumOff val="40000"/>
                  </a:schemeClr>
                </a:solidFill>
                <a:latin typeface="Tahoma" pitchFamily="34" charset="0"/>
                <a:ea typeface="Tahoma" pitchFamily="34" charset="0"/>
                <a:cs typeface="Tahoma" pitchFamily="34" charset="0"/>
              </a:rPr>
              <a:t>David Cooper on behalf of FAO</a:t>
            </a:r>
            <a:endParaRPr lang="en-AU" sz="1600" b="1" dirty="0" smtClean="0">
              <a:solidFill>
                <a:schemeClr val="tx2">
                  <a:lumMod val="60000"/>
                  <a:lumOff val="40000"/>
                </a:schemeClr>
              </a:solidFill>
              <a:latin typeface="Tahoma" pitchFamily="34" charset="0"/>
              <a:ea typeface="Tahoma" pitchFamily="34" charset="0"/>
              <a:cs typeface="Tahoma" pitchFamily="34" charset="0"/>
            </a:endParaRPr>
          </a:p>
          <a:p>
            <a:pPr algn="l" fontAlgn="auto">
              <a:spcAft>
                <a:spcPts val="0"/>
              </a:spcAft>
              <a:defRPr/>
            </a:pPr>
            <a:endParaRPr lang="en-AU" sz="1600" dirty="0" smtClean="0">
              <a:solidFill>
                <a:schemeClr val="tx2">
                  <a:lumMod val="60000"/>
                  <a:lumOff val="40000"/>
                </a:schemeClr>
              </a:solidFill>
              <a:latin typeface="Tahoma" pitchFamily="34" charset="0"/>
              <a:ea typeface="Tahoma" pitchFamily="34" charset="0"/>
              <a:cs typeface="Tahoma" pitchFamily="34" charset="0"/>
            </a:endParaRPr>
          </a:p>
          <a:p>
            <a:pPr algn="l" fontAlgn="auto">
              <a:spcAft>
                <a:spcPts val="0"/>
              </a:spcAft>
              <a:defRPr/>
            </a:pPr>
            <a:r>
              <a:rPr lang="en-AU" sz="1600" dirty="0" smtClean="0">
                <a:solidFill>
                  <a:schemeClr val="tx2">
                    <a:lumMod val="60000"/>
                    <a:lumOff val="40000"/>
                  </a:schemeClr>
                </a:solidFill>
                <a:latin typeface="Tahoma" pitchFamily="34" charset="0"/>
                <a:ea typeface="Tahoma" pitchFamily="34" charset="0"/>
                <a:cs typeface="Tahoma" pitchFamily="34" charset="0"/>
              </a:rPr>
              <a:t>CBD representative in the FLR Mechanism Advisory Group</a:t>
            </a:r>
            <a:endParaRPr lang="en-AU" sz="1600" dirty="0" smtClean="0">
              <a:solidFill>
                <a:schemeClr val="tx2">
                  <a:lumMod val="60000"/>
                  <a:lumOff val="40000"/>
                </a:schemeClr>
              </a:solidFill>
              <a:latin typeface="Tahoma" pitchFamily="34" charset="0"/>
              <a:ea typeface="Tahoma" pitchFamily="34" charset="0"/>
              <a:cs typeface="Tahoma" pitchFamily="34" charset="0"/>
            </a:endParaRPr>
          </a:p>
          <a:p>
            <a:pPr algn="l" fontAlgn="auto">
              <a:spcAft>
                <a:spcPts val="0"/>
              </a:spcAft>
              <a:defRPr/>
            </a:pPr>
            <a:endParaRPr lang="en-AU" sz="1600" dirty="0" smtClean="0">
              <a:solidFill>
                <a:schemeClr val="tx2">
                  <a:lumMod val="60000"/>
                  <a:lumOff val="40000"/>
                </a:schemeClr>
              </a:solidFill>
              <a:latin typeface="Tahoma" pitchFamily="34" charset="0"/>
              <a:ea typeface="Tahoma" pitchFamily="34" charset="0"/>
              <a:cs typeface="Tahoma" pitchFamily="34" charset="0"/>
            </a:endParaRPr>
          </a:p>
          <a:p>
            <a:pPr algn="l" fontAlgn="auto">
              <a:spcAft>
                <a:spcPts val="0"/>
              </a:spcAft>
              <a:defRPr/>
            </a:pPr>
            <a:endParaRPr lang="en-AU" sz="1600" dirty="0">
              <a:solidFill>
                <a:schemeClr val="tx2">
                  <a:lumMod val="60000"/>
                  <a:lumOff val="40000"/>
                </a:schemeClr>
              </a:solidFill>
              <a:latin typeface="Tahoma" pitchFamily="34" charset="0"/>
              <a:ea typeface="Tahoma" pitchFamily="34" charset="0"/>
              <a:cs typeface="Tahoma" pitchFamily="34" charset="0"/>
            </a:endParaRPr>
          </a:p>
        </p:txBody>
      </p:sp>
      <p:sp>
        <p:nvSpPr>
          <p:cNvPr id="6" name="1 Título"/>
          <p:cNvSpPr txBox="1">
            <a:spLocks/>
          </p:cNvSpPr>
          <p:nvPr/>
        </p:nvSpPr>
        <p:spPr>
          <a:xfrm>
            <a:off x="471488" y="1581150"/>
            <a:ext cx="4129087" cy="23844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2800" dirty="0" smtClean="0">
                <a:solidFill>
                  <a:schemeClr val="tx2">
                    <a:lumMod val="60000"/>
                    <a:lumOff val="40000"/>
                  </a:schemeClr>
                </a:solidFill>
                <a:latin typeface="Tahoma" pitchFamily="34" charset="0"/>
                <a:ea typeface="Tahoma" pitchFamily="34" charset="0"/>
                <a:cs typeface="Tahoma" pitchFamily="34" charset="0"/>
              </a:rPr>
              <a:t>Key messages </a:t>
            </a:r>
            <a:r>
              <a:rPr lang="en-GB" sz="2800" dirty="0">
                <a:solidFill>
                  <a:schemeClr val="tx2">
                    <a:lumMod val="60000"/>
                    <a:lumOff val="40000"/>
                  </a:schemeClr>
                </a:solidFill>
                <a:latin typeface="Tahoma" pitchFamily="34" charset="0"/>
                <a:ea typeface="Tahoma" pitchFamily="34" charset="0"/>
                <a:cs typeface="Tahoma" pitchFamily="34" charset="0"/>
              </a:rPr>
              <a:t>of the World Forestry Congress </a:t>
            </a:r>
            <a:r>
              <a:rPr lang="en-GB" sz="2800" dirty="0" smtClean="0">
                <a:solidFill>
                  <a:schemeClr val="tx2">
                    <a:lumMod val="60000"/>
                    <a:lumOff val="40000"/>
                  </a:schemeClr>
                </a:solidFill>
                <a:latin typeface="Tahoma" pitchFamily="34" charset="0"/>
                <a:ea typeface="Tahoma" pitchFamily="34" charset="0"/>
                <a:cs typeface="Tahoma" pitchFamily="34" charset="0"/>
              </a:rPr>
              <a:t>and </a:t>
            </a:r>
            <a:r>
              <a:rPr lang="en-GB" sz="2800" dirty="0">
                <a:solidFill>
                  <a:schemeClr val="tx2">
                    <a:lumMod val="60000"/>
                    <a:lumOff val="40000"/>
                  </a:schemeClr>
                </a:solidFill>
                <a:latin typeface="Tahoma" pitchFamily="34" charset="0"/>
                <a:ea typeface="Tahoma" pitchFamily="34" charset="0"/>
                <a:cs typeface="Tahoma" pitchFamily="34" charset="0"/>
              </a:rPr>
              <a:t>the Forest and Landscape Restoration Mechanism</a:t>
            </a:r>
            <a:endParaRPr lang="en-AU" sz="2800" i="1" dirty="0">
              <a:solidFill>
                <a:schemeClr val="tx2">
                  <a:lumMod val="60000"/>
                  <a:lumOff val="40000"/>
                </a:schemeClr>
              </a:solidFill>
              <a:latin typeface="Tahoma" pitchFamily="34" charset="0"/>
              <a:ea typeface="Tahoma" pitchFamily="34" charset="0"/>
              <a:cs typeface="Tahoma" pitchFamily="34" charset="0"/>
            </a:endParaRPr>
          </a:p>
        </p:txBody>
      </p:sp>
      <p:sp>
        <p:nvSpPr>
          <p:cNvPr id="17412" name="1 Título"/>
          <p:cNvSpPr txBox="1">
            <a:spLocks/>
          </p:cNvSpPr>
          <p:nvPr/>
        </p:nvSpPr>
        <p:spPr bwMode="auto">
          <a:xfrm>
            <a:off x="712788" y="1951038"/>
            <a:ext cx="3887787" cy="1455737"/>
          </a:xfrm>
          <a:prstGeom prst="rect">
            <a:avLst/>
          </a:prstGeom>
          <a:noFill/>
          <a:ln w="9525">
            <a:noFill/>
            <a:miter lim="800000"/>
            <a:headEnd/>
            <a:tailEnd/>
          </a:ln>
        </p:spPr>
        <p:txBody>
          <a:bodyPr anchor="ctr">
            <a:prstTxWarp prst="textNoShape">
              <a:avLst/>
            </a:prstTxWarp>
          </a:bodyPr>
          <a:lstStyle/>
          <a:p>
            <a:endParaRPr lang="es-ES" sz="1600">
              <a:solidFill>
                <a:srgbClr val="000000"/>
              </a:solidFill>
              <a:latin typeface="Tahoma" charset="0"/>
              <a:ea typeface="Tahoma" charset="0"/>
              <a:cs typeface="Tahoma" charset="0"/>
            </a:endParaRPr>
          </a:p>
        </p:txBody>
      </p:sp>
      <p:pic>
        <p:nvPicPr>
          <p:cNvPr id="17413" name="Immagine 12" descr="Schermata 2015-06-22 alle 17.41.25.png"/>
          <p:cNvPicPr>
            <a:picLocks noChangeAspect="1"/>
          </p:cNvPicPr>
          <p:nvPr/>
        </p:nvPicPr>
        <p:blipFill>
          <a:blip r:embed="rId2"/>
          <a:srcRect/>
          <a:stretch>
            <a:fillRect/>
          </a:stretch>
        </p:blipFill>
        <p:spPr bwMode="auto">
          <a:xfrm>
            <a:off x="4927600" y="1352550"/>
            <a:ext cx="4222750" cy="3895725"/>
          </a:xfrm>
          <a:prstGeom prst="rect">
            <a:avLst/>
          </a:prstGeom>
          <a:noFill/>
          <a:ln w="9525">
            <a:noFill/>
            <a:miter lim="800000"/>
            <a:headEnd/>
            <a:tailEnd/>
          </a:ln>
        </p:spPr>
      </p:pic>
      <p:sp>
        <p:nvSpPr>
          <p:cNvPr id="17415" name="1 Título"/>
          <p:cNvSpPr txBox="1">
            <a:spLocks/>
          </p:cNvSpPr>
          <p:nvPr/>
        </p:nvSpPr>
        <p:spPr bwMode="auto">
          <a:xfrm>
            <a:off x="3666478" y="4860925"/>
            <a:ext cx="5079060" cy="1817688"/>
          </a:xfrm>
          <a:prstGeom prst="rect">
            <a:avLst/>
          </a:prstGeom>
          <a:noFill/>
          <a:ln w="9525">
            <a:noFill/>
            <a:miter lim="800000"/>
            <a:headEnd/>
            <a:tailEnd/>
          </a:ln>
        </p:spPr>
        <p:txBody>
          <a:bodyPr anchor="ctr">
            <a:prstTxWarp prst="textNoShape">
              <a:avLst/>
            </a:prstTxWarp>
          </a:bodyPr>
          <a:lstStyle/>
          <a:p>
            <a:pPr algn="r"/>
            <a:endParaRPr lang="en-GB" sz="2000" b="1" baseline="30000" dirty="0" smtClean="0">
              <a:solidFill>
                <a:schemeClr val="tx2">
                  <a:lumMod val="60000"/>
                  <a:lumOff val="40000"/>
                </a:schemeClr>
              </a:solidFill>
              <a:latin typeface="Tahoma" charset="0"/>
              <a:ea typeface="Tahoma" charset="0"/>
              <a:cs typeface="Tahoma" charset="0"/>
            </a:endParaRPr>
          </a:p>
          <a:p>
            <a:pPr algn="r"/>
            <a:r>
              <a:rPr lang="en-GB" dirty="0">
                <a:solidFill>
                  <a:schemeClr val="tx2">
                    <a:lumMod val="60000"/>
                    <a:lumOff val="40000"/>
                  </a:schemeClr>
                </a:solidFill>
                <a:latin typeface="Arial"/>
                <a:ea typeface="Tahoma" charset="0"/>
                <a:cs typeface="Tahoma" charset="0"/>
              </a:rPr>
              <a:t>Biodiversity and ecosystem restoration: meeting the climate </a:t>
            </a:r>
            <a:r>
              <a:rPr lang="en-GB" dirty="0" smtClean="0">
                <a:solidFill>
                  <a:schemeClr val="tx2">
                    <a:lumMod val="60000"/>
                    <a:lumOff val="40000"/>
                  </a:schemeClr>
                </a:solidFill>
                <a:latin typeface="Arial"/>
                <a:ea typeface="Tahoma" charset="0"/>
                <a:cs typeface="Tahoma" charset="0"/>
              </a:rPr>
              <a:t>challenge – Paris – France </a:t>
            </a:r>
            <a:endParaRPr lang="en-GB" dirty="0" smtClean="0">
              <a:solidFill>
                <a:schemeClr val="tx2">
                  <a:lumMod val="60000"/>
                  <a:lumOff val="40000"/>
                </a:schemeClr>
              </a:solidFill>
              <a:latin typeface="Arial"/>
              <a:ea typeface="Tahoma" charset="0"/>
              <a:cs typeface="Tahoma" charset="0"/>
            </a:endParaRPr>
          </a:p>
        </p:txBody>
      </p:sp>
      <p:pic>
        <p:nvPicPr>
          <p:cNvPr id="10" name="Image 9" descr="FAO-logo.png"/>
          <p:cNvPicPr>
            <a:picLocks noChangeAspect="1"/>
          </p:cNvPicPr>
          <p:nvPr/>
        </p:nvPicPr>
        <p:blipFill>
          <a:blip r:embed="rId3"/>
          <a:stretch>
            <a:fillRect/>
          </a:stretch>
        </p:blipFill>
        <p:spPr>
          <a:xfrm>
            <a:off x="471488" y="291542"/>
            <a:ext cx="3944274" cy="737158"/>
          </a:xfrm>
          <a:prstGeom prst="rect">
            <a:avLst/>
          </a:prstGeom>
        </p:spPr>
      </p:pic>
      <p:sp>
        <p:nvSpPr>
          <p:cNvPr id="11" name="1 Título"/>
          <p:cNvSpPr txBox="1">
            <a:spLocks/>
          </p:cNvSpPr>
          <p:nvPr/>
        </p:nvSpPr>
        <p:spPr bwMode="auto">
          <a:xfrm>
            <a:off x="4999038" y="77788"/>
            <a:ext cx="3962400" cy="1460500"/>
          </a:xfrm>
          <a:prstGeom prst="rect">
            <a:avLst/>
          </a:prstGeom>
          <a:noFill/>
          <a:ln w="9525">
            <a:noFill/>
            <a:miter lim="800000"/>
            <a:headEnd/>
            <a:tailEnd/>
          </a:ln>
        </p:spPr>
        <p:txBody>
          <a:bodyPr anchor="ctr">
            <a:prstTxWarp prst="textNoShape">
              <a:avLst/>
            </a:prstTxWarp>
          </a:bodyPr>
          <a:lstStyle/>
          <a:p>
            <a:pPr algn="r"/>
            <a:r>
              <a:rPr lang="en-GB" sz="2800" baseline="30000" dirty="0">
                <a:solidFill>
                  <a:schemeClr val="tx2">
                    <a:lumMod val="60000"/>
                    <a:lumOff val="40000"/>
                  </a:schemeClr>
                </a:solidFill>
                <a:latin typeface="Tahoma" charset="0"/>
                <a:ea typeface="Tahoma" charset="0"/>
                <a:cs typeface="Tahoma" charset="0"/>
              </a:rPr>
              <a:t>The Forest and Landscape </a:t>
            </a:r>
          </a:p>
          <a:p>
            <a:pPr algn="r"/>
            <a:r>
              <a:rPr lang="en-GB" sz="2800" baseline="30000" dirty="0">
                <a:solidFill>
                  <a:schemeClr val="tx2">
                    <a:lumMod val="60000"/>
                    <a:lumOff val="40000"/>
                  </a:schemeClr>
                </a:solidFill>
                <a:latin typeface="Tahoma" charset="0"/>
                <a:ea typeface="Tahoma" charset="0"/>
                <a:cs typeface="Tahoma" charset="0"/>
              </a:rPr>
              <a:t>Restoration Mechanism</a:t>
            </a:r>
            <a:endParaRPr lang="es-ES" sz="2800" dirty="0">
              <a:solidFill>
                <a:schemeClr val="tx2">
                  <a:lumMod val="60000"/>
                  <a:lumOff val="40000"/>
                </a:schemeClr>
              </a:solidFill>
              <a:latin typeface="Tahoma" charset="0"/>
              <a:ea typeface="Tahoma" charset="0"/>
              <a:cs typeface="Tahom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lipse 25"/>
          <p:cNvSpPr/>
          <p:nvPr/>
        </p:nvSpPr>
        <p:spPr>
          <a:xfrm>
            <a:off x="1468660" y="1892300"/>
            <a:ext cx="5994400" cy="41148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19"/>
          <p:cNvSpPr/>
          <p:nvPr/>
        </p:nvSpPr>
        <p:spPr>
          <a:xfrm>
            <a:off x="1035273" y="1577442"/>
            <a:ext cx="1741487" cy="1787525"/>
          </a:xfrm>
          <a:prstGeom prst="ellipse">
            <a:avLst/>
          </a:prstGeom>
          <a:solidFill>
            <a:schemeClr val="accent3"/>
          </a:solidFill>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bg1"/>
                </a:solidFill>
              </a:rPr>
              <a:t>Private sector investment</a:t>
            </a:r>
          </a:p>
        </p:txBody>
      </p:sp>
      <p:sp>
        <p:nvSpPr>
          <p:cNvPr id="28" name="Oval 23"/>
          <p:cNvSpPr/>
          <p:nvPr/>
        </p:nvSpPr>
        <p:spPr>
          <a:xfrm>
            <a:off x="3310160" y="1425042"/>
            <a:ext cx="1831701" cy="1203858"/>
          </a:xfrm>
          <a:prstGeom prst="ellipse">
            <a:avLst/>
          </a:prstGeom>
          <a:solidFill>
            <a:schemeClr val="accent3"/>
          </a:solidFill>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dirty="0">
                <a:solidFill>
                  <a:schemeClr val="bg1"/>
                </a:solidFill>
              </a:rPr>
              <a:t>Research needs</a:t>
            </a:r>
          </a:p>
        </p:txBody>
      </p:sp>
      <p:sp>
        <p:nvSpPr>
          <p:cNvPr id="29" name="Oval 25"/>
          <p:cNvSpPr/>
          <p:nvPr/>
        </p:nvSpPr>
        <p:spPr>
          <a:xfrm>
            <a:off x="5181823" y="5001680"/>
            <a:ext cx="2243137" cy="1300162"/>
          </a:xfrm>
          <a:prstGeom prst="ellipse">
            <a:avLst/>
          </a:prstGeom>
          <a:solidFill>
            <a:schemeClr val="accent3"/>
          </a:solidFill>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dirty="0">
                <a:solidFill>
                  <a:schemeClr val="bg1"/>
                </a:solidFill>
              </a:rPr>
              <a:t>Enabling Environment (policies/laws) </a:t>
            </a:r>
          </a:p>
        </p:txBody>
      </p:sp>
      <p:sp>
        <p:nvSpPr>
          <p:cNvPr id="30" name="Oval 22"/>
          <p:cNvSpPr/>
          <p:nvPr/>
        </p:nvSpPr>
        <p:spPr>
          <a:xfrm>
            <a:off x="3451448" y="3099855"/>
            <a:ext cx="1992312" cy="1830387"/>
          </a:xfrm>
          <a:prstGeom prst="ellipse">
            <a:avLst/>
          </a:prstGeom>
          <a:solidFill>
            <a:schemeClr val="accent3"/>
          </a:solidFill>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1" dirty="0">
              <a:solidFill>
                <a:schemeClr val="bg1"/>
              </a:solidFill>
            </a:endParaRPr>
          </a:p>
          <a:p>
            <a:pPr algn="ctr">
              <a:defRPr/>
            </a:pPr>
            <a:r>
              <a:rPr lang="en-US" sz="1800" b="1" dirty="0">
                <a:solidFill>
                  <a:schemeClr val="bg1"/>
                </a:solidFill>
              </a:rPr>
              <a:t>Achieving Aichi Target 15 or Bonn Challenge Pledge</a:t>
            </a:r>
          </a:p>
          <a:p>
            <a:pPr algn="ctr">
              <a:defRPr/>
            </a:pPr>
            <a:endParaRPr lang="en-US" sz="1800" b="1" dirty="0">
              <a:solidFill>
                <a:schemeClr val="bg1"/>
              </a:solidFill>
            </a:endParaRPr>
          </a:p>
        </p:txBody>
      </p:sp>
      <p:sp>
        <p:nvSpPr>
          <p:cNvPr id="31" name="Oval 27"/>
          <p:cNvSpPr/>
          <p:nvPr/>
        </p:nvSpPr>
        <p:spPr>
          <a:xfrm>
            <a:off x="6434360" y="2949042"/>
            <a:ext cx="1981200" cy="2133600"/>
          </a:xfrm>
          <a:prstGeom prst="ellipse">
            <a:avLst/>
          </a:prstGeom>
          <a:solidFill>
            <a:schemeClr val="accent3"/>
          </a:solidFill>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600" b="1">
                <a:solidFill>
                  <a:schemeClr val="bg1"/>
                </a:solidFill>
                <a:ea typeface="ＭＳ Ｐゴシック" charset="-128"/>
                <a:cs typeface="ＭＳ Ｐゴシック" charset="-128"/>
              </a:rPr>
              <a:t>Assessment of  Degradation and Restoration Opportunities</a:t>
            </a:r>
          </a:p>
        </p:txBody>
      </p:sp>
      <p:sp>
        <p:nvSpPr>
          <p:cNvPr id="32" name="Oval 34"/>
          <p:cNvSpPr/>
          <p:nvPr/>
        </p:nvSpPr>
        <p:spPr>
          <a:xfrm>
            <a:off x="5462810" y="1685392"/>
            <a:ext cx="2081213" cy="1111250"/>
          </a:xfrm>
          <a:prstGeom prst="ellipse">
            <a:avLst/>
          </a:prstGeom>
          <a:solidFill>
            <a:schemeClr val="accent3"/>
          </a:solidFill>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GB" sz="1800" b="1">
              <a:solidFill>
                <a:schemeClr val="bg1"/>
              </a:solidFill>
              <a:ea typeface="ＭＳ Ｐゴシック" charset="-128"/>
              <a:cs typeface="ＭＳ Ｐゴシック" charset="-128"/>
            </a:endParaRPr>
          </a:p>
          <a:p>
            <a:pPr algn="ctr">
              <a:defRPr/>
            </a:pPr>
            <a:r>
              <a:rPr lang="en-GB" sz="1800" b="1">
                <a:solidFill>
                  <a:schemeClr val="bg1"/>
                </a:solidFill>
                <a:ea typeface="ＭＳ Ｐゴシック" charset="-128"/>
                <a:cs typeface="ＭＳ Ｐゴシック" charset="-128"/>
              </a:rPr>
              <a:t>Institutional setting</a:t>
            </a:r>
          </a:p>
          <a:p>
            <a:pPr algn="ctr">
              <a:defRPr/>
            </a:pPr>
            <a:endParaRPr lang="en-US" sz="1600" b="1">
              <a:solidFill>
                <a:schemeClr val="bg1"/>
              </a:solidFill>
              <a:ea typeface="ＭＳ Ｐゴシック" charset="-128"/>
              <a:cs typeface="ＭＳ Ｐゴシック" charset="-128"/>
            </a:endParaRPr>
          </a:p>
        </p:txBody>
      </p:sp>
      <p:sp>
        <p:nvSpPr>
          <p:cNvPr id="33" name="Oval 35"/>
          <p:cNvSpPr/>
          <p:nvPr/>
        </p:nvSpPr>
        <p:spPr>
          <a:xfrm>
            <a:off x="643160" y="3634842"/>
            <a:ext cx="1905000" cy="898525"/>
          </a:xfrm>
          <a:prstGeom prst="ellipse">
            <a:avLst/>
          </a:prstGeom>
          <a:solidFill>
            <a:schemeClr val="accent3"/>
          </a:solidFill>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bg1"/>
                </a:solidFill>
              </a:rPr>
              <a:t>Resource mobilization</a:t>
            </a:r>
          </a:p>
        </p:txBody>
      </p:sp>
      <p:sp>
        <p:nvSpPr>
          <p:cNvPr id="34" name="Oval 36"/>
          <p:cNvSpPr/>
          <p:nvPr/>
        </p:nvSpPr>
        <p:spPr>
          <a:xfrm>
            <a:off x="665385" y="4777842"/>
            <a:ext cx="2339975" cy="1600200"/>
          </a:xfrm>
          <a:prstGeom prst="ellipse">
            <a:avLst/>
          </a:prstGeom>
          <a:solidFill>
            <a:schemeClr val="accent3"/>
          </a:solidFill>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a:solidFill>
                  <a:schemeClr val="bg1"/>
                </a:solidFill>
              </a:rPr>
              <a:t>Governance issues (tenure, local community involvement, etc.)</a:t>
            </a:r>
          </a:p>
          <a:p>
            <a:pPr algn="ctr">
              <a:defRPr/>
            </a:pPr>
            <a:endParaRPr lang="en-US" sz="1500" b="1" dirty="0">
              <a:solidFill>
                <a:schemeClr val="bg1"/>
              </a:solidFill>
            </a:endParaRPr>
          </a:p>
        </p:txBody>
      </p:sp>
      <p:cxnSp>
        <p:nvCxnSpPr>
          <p:cNvPr id="35" name="Straight Connector 18"/>
          <p:cNvCxnSpPr>
            <a:endCxn id="30" idx="1"/>
          </p:cNvCxnSpPr>
          <p:nvPr/>
        </p:nvCxnSpPr>
        <p:spPr>
          <a:xfrm>
            <a:off x="2700560" y="2863317"/>
            <a:ext cx="1042988" cy="503238"/>
          </a:xfrm>
          <a:prstGeom prst="line">
            <a:avLst/>
          </a:prstGeom>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2">
            <a:schemeClr val="accent1"/>
          </a:lnRef>
          <a:fillRef idx="0">
            <a:schemeClr val="accent1"/>
          </a:fillRef>
          <a:effectRef idx="1">
            <a:schemeClr val="accent1"/>
          </a:effectRef>
          <a:fontRef idx="minor">
            <a:schemeClr val="tx1"/>
          </a:fontRef>
        </p:style>
      </p:cxnSp>
      <p:cxnSp>
        <p:nvCxnSpPr>
          <p:cNvPr id="36" name="Straight Connector 21"/>
          <p:cNvCxnSpPr>
            <a:stCxn id="29" idx="1"/>
          </p:cNvCxnSpPr>
          <p:nvPr/>
        </p:nvCxnSpPr>
        <p:spPr>
          <a:xfrm flipH="1" flipV="1">
            <a:off x="4986560" y="4777842"/>
            <a:ext cx="523875" cy="414338"/>
          </a:xfrm>
          <a:prstGeom prst="line">
            <a:avLst/>
          </a:prstGeom>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2">
            <a:schemeClr val="accent1"/>
          </a:lnRef>
          <a:fillRef idx="0">
            <a:schemeClr val="accent1"/>
          </a:fillRef>
          <a:effectRef idx="1">
            <a:schemeClr val="accent1"/>
          </a:effectRef>
          <a:fontRef idx="minor">
            <a:schemeClr val="tx1"/>
          </a:fontRef>
        </p:style>
      </p:cxnSp>
      <p:cxnSp>
        <p:nvCxnSpPr>
          <p:cNvPr id="37" name="Straight Connector 29"/>
          <p:cNvCxnSpPr>
            <a:stCxn id="30" idx="0"/>
          </p:cNvCxnSpPr>
          <p:nvPr/>
        </p:nvCxnSpPr>
        <p:spPr>
          <a:xfrm flipH="1" flipV="1">
            <a:off x="4389660" y="2628367"/>
            <a:ext cx="57150" cy="471488"/>
          </a:xfrm>
          <a:prstGeom prst="line">
            <a:avLst/>
          </a:prstGeom>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2">
            <a:schemeClr val="accent1"/>
          </a:lnRef>
          <a:fillRef idx="0">
            <a:schemeClr val="accent1"/>
          </a:fillRef>
          <a:effectRef idx="1">
            <a:schemeClr val="accent1"/>
          </a:effectRef>
          <a:fontRef idx="minor">
            <a:schemeClr val="tx1"/>
          </a:fontRef>
        </p:style>
      </p:cxnSp>
      <p:cxnSp>
        <p:nvCxnSpPr>
          <p:cNvPr id="38" name="Straight Connector 30"/>
          <p:cNvCxnSpPr/>
          <p:nvPr/>
        </p:nvCxnSpPr>
        <p:spPr>
          <a:xfrm flipV="1">
            <a:off x="2776760" y="4490505"/>
            <a:ext cx="838200" cy="592137"/>
          </a:xfrm>
          <a:prstGeom prst="line">
            <a:avLst/>
          </a:prstGeom>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248498" y="2644242"/>
            <a:ext cx="690562" cy="762000"/>
          </a:xfrm>
          <a:prstGeom prst="line">
            <a:avLst/>
          </a:prstGeom>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2">
            <a:schemeClr val="accent1"/>
          </a:lnRef>
          <a:fillRef idx="0">
            <a:schemeClr val="accent1"/>
          </a:fillRef>
          <a:effectRef idx="1">
            <a:schemeClr val="accent1"/>
          </a:effectRef>
          <a:fontRef idx="minor">
            <a:schemeClr val="tx1"/>
          </a:fontRef>
        </p:style>
      </p:cxnSp>
      <p:cxnSp>
        <p:nvCxnSpPr>
          <p:cNvPr id="40" name="Straight Connector 43"/>
          <p:cNvCxnSpPr/>
          <p:nvPr/>
        </p:nvCxnSpPr>
        <p:spPr>
          <a:xfrm>
            <a:off x="5443760" y="3939642"/>
            <a:ext cx="990600" cy="0"/>
          </a:xfrm>
          <a:prstGeom prst="line">
            <a:avLst/>
          </a:prstGeom>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2">
            <a:schemeClr val="accent1"/>
          </a:lnRef>
          <a:fillRef idx="0">
            <a:schemeClr val="accent1"/>
          </a:fillRef>
          <a:effectRef idx="1">
            <a:schemeClr val="accent1"/>
          </a:effectRef>
          <a:fontRef idx="minor">
            <a:schemeClr val="tx1"/>
          </a:fontRef>
        </p:style>
      </p:cxnSp>
      <p:cxnSp>
        <p:nvCxnSpPr>
          <p:cNvPr id="41" name="Straight Connector 45"/>
          <p:cNvCxnSpPr/>
          <p:nvPr/>
        </p:nvCxnSpPr>
        <p:spPr>
          <a:xfrm flipV="1">
            <a:off x="4148360" y="4930242"/>
            <a:ext cx="152400" cy="457200"/>
          </a:xfrm>
          <a:prstGeom prst="line">
            <a:avLst/>
          </a:prstGeom>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2">
            <a:schemeClr val="accent1"/>
          </a:lnRef>
          <a:fillRef idx="0">
            <a:schemeClr val="accent1"/>
          </a:fillRef>
          <a:effectRef idx="1">
            <a:schemeClr val="accent1"/>
          </a:effectRef>
          <a:fontRef idx="minor">
            <a:schemeClr val="tx1"/>
          </a:fontRef>
        </p:style>
      </p:cxnSp>
      <p:sp>
        <p:nvSpPr>
          <p:cNvPr id="42" name="Oval 26"/>
          <p:cNvSpPr/>
          <p:nvPr/>
        </p:nvSpPr>
        <p:spPr>
          <a:xfrm>
            <a:off x="3081560" y="5387442"/>
            <a:ext cx="1905000" cy="898525"/>
          </a:xfrm>
          <a:prstGeom prst="ellipse">
            <a:avLst/>
          </a:prstGeom>
          <a:solidFill>
            <a:schemeClr val="accent3"/>
          </a:solidFill>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dirty="0">
              <a:solidFill>
                <a:schemeClr val="bg1"/>
              </a:solidFill>
            </a:endParaRPr>
          </a:p>
          <a:p>
            <a:pPr algn="ctr">
              <a:defRPr/>
            </a:pPr>
            <a:r>
              <a:rPr lang="en-US" sz="1600" b="1" dirty="0">
                <a:solidFill>
                  <a:schemeClr val="bg1"/>
                </a:solidFill>
              </a:rPr>
              <a:t>Technologies and Approaches</a:t>
            </a:r>
          </a:p>
          <a:p>
            <a:pPr algn="ctr">
              <a:defRPr/>
            </a:pPr>
            <a:endParaRPr lang="en-US" sz="1600" b="1" dirty="0">
              <a:solidFill>
                <a:schemeClr val="bg1"/>
              </a:solidFill>
            </a:endParaRPr>
          </a:p>
        </p:txBody>
      </p:sp>
      <p:cxnSp>
        <p:nvCxnSpPr>
          <p:cNvPr id="43" name="Straight Connector 28"/>
          <p:cNvCxnSpPr/>
          <p:nvPr/>
        </p:nvCxnSpPr>
        <p:spPr>
          <a:xfrm flipV="1">
            <a:off x="2548160" y="4015842"/>
            <a:ext cx="914400" cy="68263"/>
          </a:xfrm>
          <a:prstGeom prst="line">
            <a:avLst/>
          </a:prstGeom>
          <a:ln w="12700" cmpd="sng">
            <a:solidFill>
              <a:schemeClr val="accent3">
                <a:lumMod val="75000"/>
              </a:schemeClr>
            </a:solidFill>
          </a:ln>
          <a:effectLst>
            <a:outerShdw blurRad="50800" dist="38100" dir="2700000" algn="tl" rotWithShape="0">
              <a:schemeClr val="accent3">
                <a:lumMod val="60000"/>
                <a:lumOff val="40000"/>
                <a:alpha val="43000"/>
              </a:schemeClr>
            </a:outerShdw>
          </a:effectLst>
        </p:spPr>
        <p:style>
          <a:lnRef idx="2">
            <a:schemeClr val="accent1"/>
          </a:lnRef>
          <a:fillRef idx="0">
            <a:schemeClr val="accent1"/>
          </a:fillRef>
          <a:effectRef idx="1">
            <a:schemeClr val="accent1"/>
          </a:effectRef>
          <a:fontRef idx="minor">
            <a:schemeClr val="tx1"/>
          </a:fontRef>
        </p:style>
      </p:cxnSp>
      <p:sp>
        <p:nvSpPr>
          <p:cNvPr id="44" name="Titolo 1"/>
          <p:cNvSpPr>
            <a:spLocks noGrp="1"/>
          </p:cNvSpPr>
          <p:nvPr>
            <p:ph type="title"/>
          </p:nvPr>
        </p:nvSpPr>
        <p:spPr>
          <a:xfrm>
            <a:off x="308836" y="282945"/>
            <a:ext cx="8335324" cy="434723"/>
          </a:xfrm>
        </p:spPr>
        <p:txBody>
          <a:bodyPr>
            <a:noAutofit/>
          </a:bodyPr>
          <a:lstStyle/>
          <a:p>
            <a:pPr algn="l"/>
            <a:r>
              <a:rPr lang="en-US" sz="2600" b="1" dirty="0" smtClean="0">
                <a:solidFill>
                  <a:schemeClr val="accent3"/>
                </a:solidFill>
                <a:cs typeface="Arial" panose="020B0604020202020204" pitchFamily="34" charset="0"/>
              </a:rPr>
              <a:t>The Forest and Landscape Restoration Mechanism (FLRM)</a:t>
            </a:r>
          </a:p>
        </p:txBody>
      </p:sp>
      <p:sp>
        <p:nvSpPr>
          <p:cNvPr id="45" name="Titolo 1"/>
          <p:cNvSpPr txBox="1">
            <a:spLocks/>
          </p:cNvSpPr>
          <p:nvPr/>
        </p:nvSpPr>
        <p:spPr>
          <a:xfrm>
            <a:off x="308836" y="805106"/>
            <a:ext cx="8335324" cy="434723"/>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i="1" u="none" strike="noStrike" kern="1200" cap="none" spc="0" normalizeH="0" baseline="0" noProof="0" dirty="0" smtClean="0">
                <a:ln>
                  <a:noFill/>
                </a:ln>
                <a:solidFill>
                  <a:schemeClr val="accent3"/>
                </a:solidFill>
                <a:effectLst/>
                <a:uLnTx/>
                <a:uFillTx/>
                <a:latin typeface="+mj-lt"/>
                <a:ea typeface="+mj-ea"/>
                <a:cs typeface="Arial" panose="020B0604020202020204" pitchFamily="34" charset="0"/>
              </a:rPr>
              <a:t>Facilitation process at country level on the following key issues: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1"/>
          <p:cNvSpPr txBox="1">
            <a:spLocks/>
          </p:cNvSpPr>
          <p:nvPr/>
        </p:nvSpPr>
        <p:spPr>
          <a:xfrm>
            <a:off x="308836" y="741606"/>
            <a:ext cx="8335324" cy="434723"/>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i="1" u="none" strike="noStrike" kern="1200" cap="none" spc="0" normalizeH="0" baseline="0" noProof="0" dirty="0" smtClean="0">
                <a:ln>
                  <a:noFill/>
                </a:ln>
                <a:solidFill>
                  <a:schemeClr val="accent3"/>
                </a:solidFill>
                <a:effectLst/>
                <a:uLnTx/>
                <a:uFillTx/>
                <a:latin typeface="+mj-lt"/>
                <a:ea typeface="+mj-ea"/>
                <a:cs typeface="Arial" panose="020B0604020202020204" pitchFamily="34" charset="0"/>
              </a:rPr>
              <a:t>Main actions of the FLRM at the global/regional</a:t>
            </a:r>
            <a:r>
              <a:rPr kumimoji="0" lang="en-US" sz="2200" i="1" u="none" strike="noStrike" kern="1200" cap="none" spc="0" normalizeH="0" noProof="0" dirty="0" smtClean="0">
                <a:ln>
                  <a:noFill/>
                </a:ln>
                <a:solidFill>
                  <a:schemeClr val="accent3"/>
                </a:solidFill>
                <a:effectLst/>
                <a:uLnTx/>
                <a:uFillTx/>
                <a:latin typeface="+mj-lt"/>
                <a:ea typeface="+mj-ea"/>
                <a:cs typeface="Arial" panose="020B0604020202020204" pitchFamily="34" charset="0"/>
              </a:rPr>
              <a:t> levels</a:t>
            </a:r>
            <a:endParaRPr kumimoji="0" lang="en-US" sz="2200" i="1" u="none" strike="noStrike" kern="1200" cap="none" spc="0" normalizeH="0" baseline="0" noProof="0" dirty="0" smtClean="0">
              <a:ln>
                <a:noFill/>
              </a:ln>
              <a:solidFill>
                <a:schemeClr val="accent3"/>
              </a:solidFill>
              <a:effectLst/>
              <a:uLnTx/>
              <a:uFillTx/>
              <a:latin typeface="+mj-lt"/>
              <a:ea typeface="+mj-ea"/>
              <a:cs typeface="Arial" panose="020B0604020202020204" pitchFamily="34" charset="0"/>
            </a:endParaRPr>
          </a:p>
        </p:txBody>
      </p:sp>
      <p:graphicFrame>
        <p:nvGraphicFramePr>
          <p:cNvPr id="25" name="Diagramme 24"/>
          <p:cNvGraphicFramePr/>
          <p:nvPr>
            <p:extLst/>
          </p:nvPr>
        </p:nvGraphicFramePr>
        <p:xfrm>
          <a:off x="376876" y="1333500"/>
          <a:ext cx="8429624" cy="4807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Image 25" descr="economic.png"/>
          <p:cNvPicPr>
            <a:picLocks noChangeAspect="1"/>
          </p:cNvPicPr>
          <p:nvPr/>
        </p:nvPicPr>
        <p:blipFill>
          <a:blip r:embed="rId7"/>
          <a:stretch>
            <a:fillRect/>
          </a:stretch>
        </p:blipFill>
        <p:spPr>
          <a:xfrm>
            <a:off x="846812" y="1176329"/>
            <a:ext cx="912138" cy="1244600"/>
          </a:xfrm>
          <a:prstGeom prst="rect">
            <a:avLst/>
          </a:prstGeom>
        </p:spPr>
      </p:pic>
      <p:pic>
        <p:nvPicPr>
          <p:cNvPr id="7" name="Image 6" descr="image11410.jpg"/>
          <p:cNvPicPr>
            <a:picLocks noChangeAspect="1"/>
          </p:cNvPicPr>
          <p:nvPr/>
        </p:nvPicPr>
        <p:blipFill>
          <a:blip r:embed="rId8"/>
          <a:stretch>
            <a:fillRect/>
          </a:stretch>
        </p:blipFill>
        <p:spPr>
          <a:xfrm>
            <a:off x="966508" y="3787897"/>
            <a:ext cx="678142" cy="961903"/>
          </a:xfrm>
          <a:prstGeom prst="rect">
            <a:avLst/>
          </a:prstGeom>
        </p:spPr>
      </p:pic>
      <p:pic>
        <p:nvPicPr>
          <p:cNvPr id="8" name="Image 7" descr="Open-foris-Logo160.jpg.png"/>
          <p:cNvPicPr>
            <a:picLocks noChangeAspect="1"/>
          </p:cNvPicPr>
          <p:nvPr/>
        </p:nvPicPr>
        <p:blipFill>
          <a:blip r:embed="rId9"/>
          <a:stretch>
            <a:fillRect/>
          </a:stretch>
        </p:blipFill>
        <p:spPr>
          <a:xfrm>
            <a:off x="846812" y="2657597"/>
            <a:ext cx="957517" cy="885703"/>
          </a:xfrm>
          <a:prstGeom prst="rect">
            <a:avLst/>
          </a:prstGeom>
          <a:solidFill>
            <a:schemeClr val="accent3"/>
          </a:solidFill>
        </p:spPr>
      </p:pic>
      <p:pic>
        <p:nvPicPr>
          <p:cNvPr id="9" name="Image 8" descr="Rio conventions.png"/>
          <p:cNvPicPr>
            <a:picLocks noChangeAspect="1"/>
          </p:cNvPicPr>
          <p:nvPr/>
        </p:nvPicPr>
        <p:blipFill>
          <a:blip r:embed="rId10"/>
          <a:srcRect l="41412" t="12211" r="38595" b="36323"/>
          <a:stretch>
            <a:fillRect/>
          </a:stretch>
        </p:blipFill>
        <p:spPr>
          <a:xfrm>
            <a:off x="838100" y="5054600"/>
            <a:ext cx="908149" cy="797426"/>
          </a:xfrm>
          <a:prstGeom prst="rect">
            <a:avLst/>
          </a:prstGeom>
        </p:spPr>
      </p:pic>
      <p:sp>
        <p:nvSpPr>
          <p:cNvPr id="11" name="Titolo 1"/>
          <p:cNvSpPr>
            <a:spLocks noGrp="1"/>
          </p:cNvSpPr>
          <p:nvPr>
            <p:ph type="title"/>
          </p:nvPr>
        </p:nvSpPr>
        <p:spPr>
          <a:xfrm>
            <a:off x="308836" y="282945"/>
            <a:ext cx="8335324" cy="434723"/>
          </a:xfrm>
        </p:spPr>
        <p:txBody>
          <a:bodyPr>
            <a:noAutofit/>
          </a:bodyPr>
          <a:lstStyle/>
          <a:p>
            <a:pPr algn="l"/>
            <a:r>
              <a:rPr lang="en-US" sz="2600" b="1" dirty="0" smtClean="0">
                <a:solidFill>
                  <a:schemeClr val="accent3"/>
                </a:solidFill>
                <a:cs typeface="Arial" panose="020B0604020202020204" pitchFamily="34" charset="0"/>
              </a:rPr>
              <a:t>The Forest and Landscape Restoration Mechanism (FLRM)</a:t>
            </a:r>
          </a:p>
        </p:txBody>
      </p:sp>
    </p:spTree>
    <p:extLst>
      <p:ext uri="{BB962C8B-B14F-4D97-AF65-F5344CB8AC3E}">
        <p14:creationId xmlns:p14="http://schemas.microsoft.com/office/powerpoint/2010/main" val="1715878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olo 1"/>
          <p:cNvSpPr>
            <a:spLocks noGrp="1"/>
          </p:cNvSpPr>
          <p:nvPr>
            <p:ph type="title"/>
          </p:nvPr>
        </p:nvSpPr>
        <p:spPr>
          <a:xfrm>
            <a:off x="308836" y="282945"/>
            <a:ext cx="8335324" cy="434723"/>
          </a:xfrm>
        </p:spPr>
        <p:txBody>
          <a:bodyPr>
            <a:noAutofit/>
          </a:bodyPr>
          <a:lstStyle/>
          <a:p>
            <a:pPr algn="l"/>
            <a:r>
              <a:rPr lang="en-US" sz="2600" b="1" dirty="0" smtClean="0">
                <a:solidFill>
                  <a:schemeClr val="accent3"/>
                </a:solidFill>
                <a:cs typeface="Arial" panose="020B0604020202020204" pitchFamily="34" charset="0"/>
              </a:rPr>
              <a:t>The Forest and Landscape Restoration Mechanism (FLRM)</a:t>
            </a:r>
          </a:p>
        </p:txBody>
      </p:sp>
      <p:grpSp>
        <p:nvGrpSpPr>
          <p:cNvPr id="7" name="Group 7"/>
          <p:cNvGrpSpPr>
            <a:grpSpLocks/>
          </p:cNvGrpSpPr>
          <p:nvPr/>
        </p:nvGrpSpPr>
        <p:grpSpPr bwMode="auto">
          <a:xfrm>
            <a:off x="457200" y="908051"/>
            <a:ext cx="8535880" cy="5917004"/>
            <a:chOff x="457200" y="2101141"/>
            <a:chExt cx="8535780" cy="6210288"/>
          </a:xfrm>
        </p:grpSpPr>
        <p:sp>
          <p:nvSpPr>
            <p:cNvPr id="8" name="Rounded Rectangle 81"/>
            <p:cNvSpPr>
              <a:spLocks noChangeArrowheads="1"/>
            </p:cNvSpPr>
            <p:nvPr/>
          </p:nvSpPr>
          <p:spPr bwMode="auto">
            <a:xfrm rot="16200000" flipH="1">
              <a:off x="2002301" y="655158"/>
              <a:ext cx="5215500" cy="8305702"/>
            </a:xfrm>
            <a:prstGeom prst="roundRect">
              <a:avLst>
                <a:gd name="adj" fmla="val 4903"/>
              </a:avLst>
            </a:prstGeom>
            <a:solidFill>
              <a:srgbClr val="FFFFFF"/>
            </a:solidFill>
            <a:ln w="6350">
              <a:solidFill>
                <a:srgbClr val="D9D9D9"/>
              </a:solidFill>
              <a:round/>
              <a:headEnd/>
              <a:tailEnd/>
            </a:ln>
            <a:effectLst>
              <a:outerShdw dist="12700" dir="2700000" rotWithShape="0">
                <a:srgbClr val="7F7F7F">
                  <a:alpha val="34998"/>
                </a:srgbClr>
              </a:outerShdw>
            </a:effectLst>
          </p:spPr>
          <p:txBody>
            <a:bodyPr anchor="ctr"/>
            <a:lstStyle/>
            <a:p>
              <a:pPr algn="ctr">
                <a:defRPr/>
              </a:pPr>
              <a:endParaRPr lang="nb-NO" sz="1800">
                <a:solidFill>
                  <a:schemeClr val="accent3"/>
                </a:solidFill>
                <a:latin typeface="Calibri" pitchFamily="34" charset="0"/>
                <a:ea typeface="ＭＳ Ｐゴシック" pitchFamily="34" charset="-128"/>
                <a:cs typeface="+mn-cs"/>
              </a:endParaRPr>
            </a:p>
          </p:txBody>
        </p:sp>
        <p:sp>
          <p:nvSpPr>
            <p:cNvPr id="9" name="Round Same Side Corner Rectangle 14"/>
            <p:cNvSpPr>
              <a:spLocks/>
            </p:cNvSpPr>
            <p:nvPr/>
          </p:nvSpPr>
          <p:spPr bwMode="auto">
            <a:xfrm>
              <a:off x="457200" y="2209800"/>
              <a:ext cx="8305800" cy="457200"/>
            </a:xfrm>
            <a:custGeom>
              <a:avLst/>
              <a:gdLst>
                <a:gd name="T0" fmla="*/ 2147483647 w 2435225"/>
                <a:gd name="T1" fmla="*/ 0 h 306388"/>
                <a:gd name="T2" fmla="*/ 2147483647 w 2435225"/>
                <a:gd name="T3" fmla="*/ 0 h 306388"/>
                <a:gd name="T4" fmla="*/ 2147483647 w 2435225"/>
                <a:gd name="T5" fmla="*/ 4659231 h 306388"/>
                <a:gd name="T6" fmla="*/ 2147483647 w 2435225"/>
                <a:gd name="T7" fmla="*/ 16773242 h 306388"/>
                <a:gd name="T8" fmla="*/ 2147483647 w 2435225"/>
                <a:gd name="T9" fmla="*/ 16773242 h 306388"/>
                <a:gd name="T10" fmla="*/ 0 w 2435225"/>
                <a:gd name="T11" fmla="*/ 16773242 h 306388"/>
                <a:gd name="T12" fmla="*/ 0 w 2435225"/>
                <a:gd name="T13" fmla="*/ 16773242 h 306388"/>
                <a:gd name="T14" fmla="*/ 0 w 2435225"/>
                <a:gd name="T15" fmla="*/ 4659231 h 306388"/>
                <a:gd name="T16" fmla="*/ 2147483647 w 2435225"/>
                <a:gd name="T17" fmla="*/ 0 h 306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35225"/>
                <a:gd name="T28" fmla="*/ 0 h 306388"/>
                <a:gd name="T29" fmla="*/ 2435225 w 2435225"/>
                <a:gd name="T30" fmla="*/ 306388 h 306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5225" h="306388">
                  <a:moveTo>
                    <a:pt x="85108" y="0"/>
                  </a:moveTo>
                  <a:lnTo>
                    <a:pt x="2350117" y="0"/>
                  </a:lnTo>
                  <a:cubicBezTo>
                    <a:pt x="2397121" y="0"/>
                    <a:pt x="2435225" y="38104"/>
                    <a:pt x="2435225" y="85108"/>
                  </a:cubicBezTo>
                  <a:lnTo>
                    <a:pt x="2435225" y="306388"/>
                  </a:lnTo>
                  <a:lnTo>
                    <a:pt x="0" y="306388"/>
                  </a:lnTo>
                  <a:lnTo>
                    <a:pt x="0" y="85108"/>
                  </a:lnTo>
                  <a:cubicBezTo>
                    <a:pt x="0" y="38104"/>
                    <a:pt x="38104" y="0"/>
                    <a:pt x="85108" y="0"/>
                  </a:cubicBezTo>
                  <a:close/>
                </a:path>
              </a:pathLst>
            </a:custGeom>
            <a:solidFill>
              <a:schemeClr val="accent3"/>
            </a:solidFill>
            <a:ln w="9525">
              <a:noFill/>
              <a:round/>
              <a:headEnd/>
              <a:tailEnd/>
            </a:ln>
          </p:spPr>
          <p:txBody>
            <a:bodyPr anchor="ctr">
              <a:prstTxWarp prst="textNoShape">
                <a:avLst/>
              </a:prstTxWarp>
            </a:bodyPr>
            <a:lstStyle/>
            <a:p>
              <a:endParaRPr lang="en-GB">
                <a:solidFill>
                  <a:schemeClr val="accent3"/>
                </a:solidFill>
              </a:endParaRPr>
            </a:p>
          </p:txBody>
        </p:sp>
        <p:sp>
          <p:nvSpPr>
            <p:cNvPr id="10" name="Tekstboks 72"/>
            <p:cNvSpPr txBox="1">
              <a:spLocks noChangeArrowheads="1"/>
            </p:cNvSpPr>
            <p:nvPr/>
          </p:nvSpPr>
          <p:spPr bwMode="auto">
            <a:xfrm>
              <a:off x="457200" y="2101141"/>
              <a:ext cx="8535780" cy="6210288"/>
            </a:xfrm>
            <a:prstGeom prst="rect">
              <a:avLst/>
            </a:prstGeom>
            <a:noFill/>
            <a:ln w="9525">
              <a:noFill/>
              <a:miter lim="800000"/>
              <a:headEnd/>
              <a:tailEnd/>
            </a:ln>
          </p:spPr>
          <p:txBody>
            <a:bodyPr wrap="square">
              <a:prstTxWarp prst="textNoShape">
                <a:avLst/>
              </a:prstTxWarp>
              <a:spAutoFit/>
            </a:bodyPr>
            <a:lstStyle/>
            <a:p>
              <a:pPr algn="just">
                <a:lnSpc>
                  <a:spcPct val="150000"/>
                </a:lnSpc>
              </a:pPr>
              <a:r>
                <a:rPr lang="en-US" sz="2200" b="1" dirty="0">
                  <a:solidFill>
                    <a:schemeClr val="bg1"/>
                  </a:solidFill>
                </a:rPr>
                <a:t>The way forward after the first Advisory Group in Rome (July 2015)</a:t>
              </a:r>
            </a:p>
            <a:p>
              <a:pPr algn="just"/>
              <a:r>
                <a:rPr lang="en-US" sz="1000" dirty="0">
                  <a:solidFill>
                    <a:schemeClr val="accent3"/>
                  </a:solidFill>
                </a:rPr>
                <a:t>   </a:t>
              </a:r>
            </a:p>
            <a:p>
              <a:pPr>
                <a:buFont typeface="Wingdings" pitchFamily="-112" charset="2"/>
                <a:buChar char="ü"/>
              </a:pPr>
              <a:r>
                <a:rPr lang="en-US" sz="2100" dirty="0" smtClean="0">
                  <a:solidFill>
                    <a:schemeClr val="accent3"/>
                  </a:solidFill>
                </a:rPr>
                <a:t>Work Plans currently implemented in </a:t>
              </a:r>
              <a:r>
                <a:rPr lang="en-US" sz="2100" dirty="0">
                  <a:solidFill>
                    <a:schemeClr val="accent3"/>
                  </a:solidFill>
                </a:rPr>
                <a:t>seven selected countries with available financial resources (FAO-TCP projects and FLRM funds from </a:t>
              </a:r>
              <a:r>
                <a:rPr lang="en-US" sz="2100" dirty="0" err="1">
                  <a:solidFill>
                    <a:schemeClr val="accent3"/>
                  </a:solidFill>
                </a:rPr>
                <a:t>Sida</a:t>
              </a:r>
              <a:r>
                <a:rPr lang="en-US" sz="2100" dirty="0">
                  <a:solidFill>
                    <a:schemeClr val="accent3"/>
                  </a:solidFill>
                </a:rPr>
                <a:t> and </a:t>
              </a:r>
              <a:r>
                <a:rPr lang="en-US" sz="2100" dirty="0" smtClean="0">
                  <a:solidFill>
                    <a:schemeClr val="accent3"/>
                  </a:solidFill>
                </a:rPr>
                <a:t>Korea Forest Service) </a:t>
              </a:r>
              <a:r>
                <a:rPr lang="en-US" sz="2100" dirty="0">
                  <a:solidFill>
                    <a:schemeClr val="accent3"/>
                  </a:solidFill>
                </a:rPr>
                <a:t>: </a:t>
              </a:r>
              <a:r>
                <a:rPr lang="en-US" sz="2100" b="1" dirty="0">
                  <a:solidFill>
                    <a:schemeClr val="accent3"/>
                  </a:solidFill>
                </a:rPr>
                <a:t>Guatemala, Peru, Cambodia, Philippines, Lebanon, Uganda and </a:t>
              </a:r>
              <a:r>
                <a:rPr lang="en-US" sz="2100" b="1" dirty="0" smtClean="0">
                  <a:solidFill>
                    <a:schemeClr val="accent3"/>
                  </a:solidFill>
                </a:rPr>
                <a:t>Rwanda</a:t>
              </a:r>
              <a:r>
                <a:rPr lang="en-US" sz="2100" dirty="0" smtClean="0">
                  <a:solidFill>
                    <a:schemeClr val="accent3"/>
                  </a:solidFill>
                </a:rPr>
                <a:t> </a:t>
              </a:r>
              <a:r>
                <a:rPr lang="en-US" sz="2100" dirty="0" smtClean="0">
                  <a:solidFill>
                    <a:schemeClr val="accent3"/>
                  </a:solidFill>
                </a:rPr>
                <a:t>and support to </a:t>
              </a:r>
              <a:r>
                <a:rPr lang="en-US" sz="2100" b="1" dirty="0" smtClean="0">
                  <a:solidFill>
                    <a:schemeClr val="accent3"/>
                  </a:solidFill>
                </a:rPr>
                <a:t>DPRK </a:t>
              </a:r>
              <a:r>
                <a:rPr lang="en-US" sz="2100" dirty="0" smtClean="0">
                  <a:solidFill>
                    <a:schemeClr val="accent3"/>
                  </a:solidFill>
                </a:rPr>
                <a:t>;</a:t>
              </a:r>
              <a:endParaRPr lang="en-US" sz="2100" dirty="0">
                <a:solidFill>
                  <a:schemeClr val="accent3"/>
                </a:solidFill>
              </a:endParaRPr>
            </a:p>
            <a:p>
              <a:pPr>
                <a:spcBef>
                  <a:spcPts val="600"/>
                </a:spcBef>
                <a:buFont typeface="Wingdings" pitchFamily="-112" charset="2"/>
                <a:buChar char="ü"/>
              </a:pPr>
              <a:r>
                <a:rPr lang="en-US" sz="2100" dirty="0">
                  <a:solidFill>
                    <a:schemeClr val="accent3"/>
                  </a:solidFill>
                </a:rPr>
                <a:t>Preparation of new project proposals with a group of ‘’candidates’’ considered as eligible for a FLRM future support (depending on additional resource mobilization) based on requests received in June 2015 : </a:t>
              </a:r>
              <a:r>
                <a:rPr lang="en-US" sz="2100" b="1" dirty="0">
                  <a:solidFill>
                    <a:schemeClr val="accent3"/>
                  </a:solidFill>
                </a:rPr>
                <a:t>Burkina Faso and Niger </a:t>
              </a:r>
              <a:r>
                <a:rPr lang="en-US" sz="2100" dirty="0">
                  <a:solidFill>
                    <a:schemeClr val="accent3"/>
                  </a:solidFill>
                </a:rPr>
                <a:t>(Project</a:t>
              </a:r>
              <a:r>
                <a:rPr lang="en-US" sz="2100" dirty="0" smtClean="0">
                  <a:solidFill>
                    <a:schemeClr val="accent3"/>
                  </a:solidFill>
                </a:rPr>
                <a:t> proposal in </a:t>
              </a:r>
              <a:r>
                <a:rPr lang="en-US" sz="2100" dirty="0">
                  <a:solidFill>
                    <a:schemeClr val="accent3"/>
                  </a:solidFill>
                </a:rPr>
                <a:t>preparation with France), </a:t>
              </a:r>
              <a:r>
                <a:rPr lang="en-US" sz="2100" b="1" dirty="0">
                  <a:solidFill>
                    <a:schemeClr val="accent3"/>
                  </a:solidFill>
                </a:rPr>
                <a:t>Jordan, Ecuador, Ethiopia, Vietnam and Sudan</a:t>
              </a:r>
            </a:p>
            <a:p>
              <a:pPr>
                <a:spcBef>
                  <a:spcPts val="600"/>
                </a:spcBef>
                <a:buFont typeface="Wingdings" pitchFamily="-112" charset="2"/>
                <a:buChar char="ü"/>
              </a:pPr>
              <a:r>
                <a:rPr lang="en-US" sz="2100" u="sng" dirty="0">
                  <a:solidFill>
                    <a:schemeClr val="accent3"/>
                  </a:solidFill>
                </a:rPr>
                <a:t>Development of a Programmatic Approach on FLR (TRI Program) with several partners (IUCN and UNEP) </a:t>
              </a:r>
              <a:r>
                <a:rPr lang="en-US" sz="2100" dirty="0">
                  <a:solidFill>
                    <a:schemeClr val="accent3"/>
                  </a:solidFill>
                </a:rPr>
                <a:t>for funding under GEF6 with several ‘’child projects’’ with FAO as executive agency </a:t>
              </a:r>
              <a:r>
                <a:rPr lang="en-US" sz="2100" dirty="0" smtClean="0">
                  <a:solidFill>
                    <a:schemeClr val="accent3"/>
                  </a:solidFill>
                </a:rPr>
                <a:t>(confirmed Letter of Endorsement of National GEF focal points for </a:t>
              </a:r>
              <a:r>
                <a:rPr lang="en-US" sz="2100" b="1" dirty="0">
                  <a:solidFill>
                    <a:schemeClr val="accent3"/>
                  </a:solidFill>
                </a:rPr>
                <a:t>Central African </a:t>
              </a:r>
              <a:r>
                <a:rPr lang="en-US" sz="2100" b="1" dirty="0" smtClean="0">
                  <a:solidFill>
                    <a:schemeClr val="accent3"/>
                  </a:solidFill>
                </a:rPr>
                <a:t>Republic, </a:t>
              </a:r>
              <a:r>
                <a:rPr lang="en-US" sz="2100" b="1" dirty="0">
                  <a:solidFill>
                    <a:schemeClr val="accent3"/>
                  </a:solidFill>
                </a:rPr>
                <a:t>Democratic Republic of </a:t>
              </a:r>
              <a:r>
                <a:rPr lang="en-US" sz="2100" b="1" dirty="0" smtClean="0">
                  <a:solidFill>
                    <a:schemeClr val="accent3"/>
                  </a:solidFill>
                </a:rPr>
                <a:t>Congo, Kenya, Pakistan and Sao </a:t>
              </a:r>
              <a:r>
                <a:rPr lang="en-US" sz="2100" b="1" dirty="0">
                  <a:solidFill>
                    <a:schemeClr val="accent3"/>
                  </a:solidFill>
                </a:rPr>
                <a:t>Tome and </a:t>
              </a:r>
              <a:r>
                <a:rPr lang="en-US" sz="2100" b="1" dirty="0" smtClean="0">
                  <a:solidFill>
                    <a:schemeClr val="accent3"/>
                  </a:solidFill>
                </a:rPr>
                <a:t>Principe)</a:t>
              </a:r>
              <a:endParaRPr lang="en-US" sz="2100" dirty="0" smtClean="0">
                <a:solidFill>
                  <a:schemeClr val="accent3"/>
                </a:solidFill>
              </a:endParaRPr>
            </a:p>
            <a:p>
              <a:pPr>
                <a:lnSpc>
                  <a:spcPct val="150000"/>
                </a:lnSpc>
              </a:pPr>
              <a:endParaRPr lang="en-US" sz="2100" dirty="0">
                <a:solidFill>
                  <a:schemeClr val="accent3"/>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13"/>
            <a:ext cx="3730625"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59" y="37905"/>
            <a:ext cx="3779912" cy="245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C:\Users\sabogal\Documents\FAO\Forest Restoration\FLR Photo album\24717_13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77" b="6360"/>
          <a:stretch/>
        </p:blipFill>
        <p:spPr bwMode="auto">
          <a:xfrm>
            <a:off x="5791199" y="-17246"/>
            <a:ext cx="3341035" cy="251372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999" b="-6045"/>
          <a:stretch/>
        </p:blipFill>
        <p:spPr bwMode="auto">
          <a:xfrm>
            <a:off x="24611" y="2656806"/>
            <a:ext cx="3467269" cy="248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0065" y="5141668"/>
            <a:ext cx="2388191" cy="1735166"/>
          </a:xfrm>
          <a:prstGeom prst="rect">
            <a:avLst/>
          </a:prstGeom>
          <a:noFill/>
          <a:ln w="9525" cap="flat" cmpd="sng">
            <a:no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6598" y="5141668"/>
            <a:ext cx="2421427" cy="173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8602" y="2656806"/>
            <a:ext cx="3603010" cy="231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descr="C:\Users\sabogal\Documents\NON-FAO\Peru\Estudio CIFOR Exper. RAD\Fotos\Nesh-Curi\NC-saf-caoba-pimienta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1836" y="2644163"/>
            <a:ext cx="3259530" cy="233057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67" name="Picture 19" descr="C:\Users\sabogal\Documents\FAO\In Search of Exemplary Cases of SFM\En Busca de Casos Ejemplares MFS en America Latina\Fotos y presentaciones de Casos\Empresa Orsa Florestal, Brasil\Fundacion Orsa - Desfibrador de curau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8256" y="5141668"/>
            <a:ext cx="2393978" cy="1735166"/>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2" y="5141668"/>
            <a:ext cx="2269837" cy="16877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258105" y="3068960"/>
            <a:ext cx="2867488" cy="646331"/>
          </a:xfrm>
          <a:prstGeom prst="rect">
            <a:avLst/>
          </a:prstGeom>
          <a:solidFill>
            <a:schemeClr val="accent3"/>
          </a:solidFill>
          <a:ln>
            <a:solidFill>
              <a:schemeClr val="accent3"/>
            </a:solidFill>
          </a:ln>
        </p:spPr>
        <p:txBody>
          <a:bodyPr wrap="square" rtlCol="0">
            <a:spAutoFit/>
          </a:bodyPr>
          <a:lstStyle/>
          <a:p>
            <a:pPr algn="ctr"/>
            <a:r>
              <a:rPr lang="es-PE" sz="36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itchFamily="34" charset="0"/>
              </a:rPr>
              <a:t>Thank</a:t>
            </a:r>
            <a:r>
              <a:rPr lang="es-PE"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itchFamily="34" charset="0"/>
              </a:rPr>
              <a:t> </a:t>
            </a:r>
            <a:r>
              <a:rPr lang="es-PE" sz="36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itchFamily="34" charset="0"/>
              </a:rPr>
              <a:t>you</a:t>
            </a:r>
            <a:r>
              <a:rPr lang="es-PE"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itchFamily="34" charset="0"/>
              </a:rPr>
              <a:t> </a:t>
            </a:r>
            <a:endParaRPr lang="pt-B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itchFamily="34" charset="0"/>
            </a:endParaRPr>
          </a:p>
        </p:txBody>
      </p:sp>
    </p:spTree>
    <p:extLst>
      <p:ext uri="{BB962C8B-B14F-4D97-AF65-F5344CB8AC3E}">
        <p14:creationId xmlns:p14="http://schemas.microsoft.com/office/powerpoint/2010/main" val="709460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800100" y="1295400"/>
            <a:ext cx="7124700" cy="335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pitchFamily="29" charset="-128"/>
              </a:defRPr>
            </a:lvl1pPr>
            <a:lvl2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pitchFamily="29" charset="-128"/>
              </a:defRPr>
            </a:lvl2pPr>
            <a:lvl3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pitchFamily="29" charset="-128"/>
              </a:defRPr>
            </a:lvl3pPr>
            <a:lvl4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pitchFamily="29" charset="-128"/>
              </a:defRPr>
            </a:lvl4pPr>
            <a:lvl5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pitchFamily="29"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b="1" dirty="0" smtClean="0">
                <a:solidFill>
                  <a:schemeClr val="tx2">
                    <a:lumMod val="60000"/>
                    <a:lumOff val="40000"/>
                  </a:schemeClr>
                </a:solidFill>
                <a:ea typeface="ＭＳ Ｐゴシック" pitchFamily="29" charset="-128"/>
              </a:rPr>
              <a:t>Key messages of the series of side events on Forest and Landscape Restoration organized at the World Forestry Congress in Durban</a:t>
            </a:r>
            <a:endParaRPr lang="en-US" b="1" dirty="0">
              <a:solidFill>
                <a:schemeClr val="tx2">
                  <a:lumMod val="60000"/>
                  <a:lumOff val="40000"/>
                </a:schemeClr>
              </a:solidFill>
              <a:ea typeface="ＭＳ Ｐゴシック" pitchFamily="29"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33124" y="772358"/>
            <a:ext cx="8222604" cy="5430708"/>
          </a:xfrm>
          <a:prstGeom prst="rect">
            <a:avLst/>
          </a:prstGeom>
          <a:noFill/>
          <a:ln w="9525">
            <a:solidFill>
              <a:schemeClr val="tx1"/>
            </a:solidFill>
            <a:miter lim="800000"/>
            <a:headEnd/>
            <a:tailEnd/>
          </a:ln>
        </p:spPr>
      </p:pic>
      <p:sp>
        <p:nvSpPr>
          <p:cNvPr id="5" name="ZoneTexte 5"/>
          <p:cNvSpPr txBox="1"/>
          <p:nvPr/>
        </p:nvSpPr>
        <p:spPr>
          <a:xfrm>
            <a:off x="335470" y="163114"/>
            <a:ext cx="8682764" cy="523220"/>
          </a:xfrm>
          <a:prstGeom prst="rect">
            <a:avLst/>
          </a:prstGeom>
          <a:noFill/>
        </p:spPr>
        <p:txBody>
          <a:bodyPr wrap="square" rtlCol="0">
            <a:spAutoFit/>
          </a:bodyPr>
          <a:lstStyle/>
          <a:p>
            <a:r>
              <a:rPr lang="en-US" sz="2800" b="1" dirty="0" smtClean="0">
                <a:solidFill>
                  <a:schemeClr val="tx2">
                    <a:lumMod val="60000"/>
                    <a:lumOff val="40000"/>
                  </a:schemeClr>
                </a:solidFill>
              </a:rPr>
              <a:t>Eighteen side events held at the World Forestry Congress</a:t>
            </a:r>
            <a:endParaRPr lang="en-US" sz="2800" b="1" dirty="0">
              <a:solidFill>
                <a:schemeClr val="tx2">
                  <a:lumMod val="60000"/>
                  <a:lumOff val="40000"/>
                </a:schemeClr>
              </a:solidFill>
            </a:endParaRPr>
          </a:p>
        </p:txBody>
      </p:sp>
      <p:sp>
        <p:nvSpPr>
          <p:cNvPr id="7" name="Rectangle 6"/>
          <p:cNvSpPr/>
          <p:nvPr/>
        </p:nvSpPr>
        <p:spPr>
          <a:xfrm>
            <a:off x="335466" y="6326005"/>
            <a:ext cx="8558476" cy="400110"/>
          </a:xfrm>
          <a:prstGeom prst="rect">
            <a:avLst/>
          </a:prstGeom>
        </p:spPr>
        <p:txBody>
          <a:bodyPr wrap="square">
            <a:spAutoFit/>
          </a:bodyPr>
          <a:lstStyle/>
          <a:p>
            <a:r>
              <a:rPr lang="en-US" sz="2000" b="1" dirty="0">
                <a:solidFill>
                  <a:schemeClr val="tx2">
                    <a:lumMod val="60000"/>
                    <a:lumOff val="40000"/>
                  </a:schemeClr>
                </a:solidFill>
              </a:rPr>
              <a:t>Final round table held </a:t>
            </a:r>
            <a:r>
              <a:rPr lang="en-US" sz="2000" b="1" dirty="0" smtClean="0">
                <a:solidFill>
                  <a:schemeClr val="tx2">
                    <a:lumMod val="60000"/>
                    <a:lumOff val="40000"/>
                  </a:schemeClr>
                </a:solidFill>
              </a:rPr>
              <a:t>on September 11, 2015 at </a:t>
            </a:r>
            <a:r>
              <a:rPr lang="en-US" sz="2000" b="1" dirty="0">
                <a:solidFill>
                  <a:schemeClr val="tx2">
                    <a:lumMod val="60000"/>
                    <a:lumOff val="40000"/>
                  </a:schemeClr>
                </a:solidFill>
              </a:rPr>
              <a:t>the World Forestry Congress</a:t>
            </a:r>
            <a:endParaRPr lang="en-US" sz="2000" b="1" dirty="0">
              <a:solidFill>
                <a:schemeClr val="tx2">
                  <a:lumMod val="60000"/>
                  <a:lumOff val="40000"/>
                </a:schemeClr>
              </a:solidFill>
            </a:endParaRPr>
          </a:p>
        </p:txBody>
      </p:sp>
    </p:spTree>
    <p:extLst>
      <p:ext uri="{BB962C8B-B14F-4D97-AF65-F5344CB8AC3E}">
        <p14:creationId xmlns:p14="http://schemas.microsoft.com/office/powerpoint/2010/main" val="12115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345991194"/>
              </p:ext>
            </p:extLst>
          </p:nvPr>
        </p:nvGraphicFramePr>
        <p:xfrm>
          <a:off x="376876" y="1371600"/>
          <a:ext cx="8429624" cy="5020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 10" descr="images-1.jpeg"/>
          <p:cNvPicPr>
            <a:picLocks noChangeAspect="1"/>
          </p:cNvPicPr>
          <p:nvPr/>
        </p:nvPicPr>
        <p:blipFill>
          <a:blip r:embed="rId7"/>
          <a:stretch>
            <a:fillRect/>
          </a:stretch>
        </p:blipFill>
        <p:spPr>
          <a:xfrm>
            <a:off x="867560" y="1585690"/>
            <a:ext cx="943089" cy="929899"/>
          </a:xfrm>
          <a:prstGeom prst="rect">
            <a:avLst/>
          </a:prstGeom>
        </p:spPr>
      </p:pic>
      <p:pic>
        <p:nvPicPr>
          <p:cNvPr id="15" name="Image 14" descr="199b64d19fd7c7ab1ca94bda1c6f295d_f21.png"/>
          <p:cNvPicPr>
            <a:picLocks noChangeAspect="1"/>
          </p:cNvPicPr>
          <p:nvPr/>
        </p:nvPicPr>
        <p:blipFill>
          <a:blip r:embed="rId8"/>
          <a:stretch>
            <a:fillRect/>
          </a:stretch>
        </p:blipFill>
        <p:spPr>
          <a:xfrm>
            <a:off x="796921" y="2945503"/>
            <a:ext cx="1094468" cy="828247"/>
          </a:xfrm>
          <a:prstGeom prst="rect">
            <a:avLst/>
          </a:prstGeom>
          <a:solidFill>
            <a:schemeClr val="bg1"/>
          </a:solidFill>
        </p:spPr>
      </p:pic>
      <p:pic>
        <p:nvPicPr>
          <p:cNvPr id="17" name="Image 16" descr="images.jpeg"/>
          <p:cNvPicPr>
            <a:picLocks noChangeAspect="1"/>
          </p:cNvPicPr>
          <p:nvPr/>
        </p:nvPicPr>
        <p:blipFill>
          <a:blip r:embed="rId9"/>
          <a:stretch>
            <a:fillRect/>
          </a:stretch>
        </p:blipFill>
        <p:spPr>
          <a:xfrm>
            <a:off x="885302" y="5385450"/>
            <a:ext cx="916469" cy="753869"/>
          </a:xfrm>
          <a:prstGeom prst="rect">
            <a:avLst/>
          </a:prstGeom>
        </p:spPr>
      </p:pic>
      <p:sp>
        <p:nvSpPr>
          <p:cNvPr id="10" name="ZoneTexte 5"/>
          <p:cNvSpPr txBox="1"/>
          <p:nvPr/>
        </p:nvSpPr>
        <p:spPr>
          <a:xfrm>
            <a:off x="308836" y="100968"/>
            <a:ext cx="8682764" cy="523220"/>
          </a:xfrm>
          <a:prstGeom prst="rect">
            <a:avLst/>
          </a:prstGeom>
          <a:noFill/>
        </p:spPr>
        <p:txBody>
          <a:bodyPr wrap="square" rtlCol="0">
            <a:spAutoFit/>
          </a:bodyPr>
          <a:lstStyle/>
          <a:p>
            <a:r>
              <a:rPr lang="en-US" sz="2800" b="1" dirty="0" smtClean="0">
                <a:solidFill>
                  <a:schemeClr val="tx2">
                    <a:lumMod val="60000"/>
                    <a:lumOff val="40000"/>
                  </a:schemeClr>
                </a:solidFill>
              </a:rPr>
              <a:t>Final round table held at the World Forestry Congress</a:t>
            </a:r>
            <a:endParaRPr lang="en-US" sz="2800" b="1" dirty="0">
              <a:solidFill>
                <a:schemeClr val="tx2">
                  <a:lumMod val="60000"/>
                  <a:lumOff val="40000"/>
                </a:schemeClr>
              </a:solidFill>
            </a:endParaRPr>
          </a:p>
        </p:txBody>
      </p:sp>
      <p:sp>
        <p:nvSpPr>
          <p:cNvPr id="13" name="Titolo 1"/>
          <p:cNvSpPr txBox="1">
            <a:spLocks/>
          </p:cNvSpPr>
          <p:nvPr/>
        </p:nvSpPr>
        <p:spPr>
          <a:xfrm>
            <a:off x="308836" y="568875"/>
            <a:ext cx="8335324" cy="43472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chemeClr val="accent1"/>
                </a:solidFill>
                <a:cs typeface="Arial" panose="020B0604020202020204" pitchFamily="34" charset="0"/>
              </a:rPr>
              <a:t>Some key messages of the final round table of Forest and Landscape Restoration organized on September 11, 2015</a:t>
            </a:r>
            <a:endParaRPr lang="en-US" sz="2200" b="1" dirty="0">
              <a:solidFill>
                <a:schemeClr val="accent1"/>
              </a:solidFill>
              <a:cs typeface="Arial" panose="020B0604020202020204" pitchFamily="34" charset="0"/>
            </a:endParaRPr>
          </a:p>
        </p:txBody>
      </p:sp>
      <p:pic>
        <p:nvPicPr>
          <p:cNvPr id="14" name="Image 15" descr="logo-1.png"/>
          <p:cNvPicPr>
            <a:picLocks noChangeAspect="1"/>
          </p:cNvPicPr>
          <p:nvPr/>
        </p:nvPicPr>
        <p:blipFill>
          <a:blip r:embed="rId10"/>
          <a:stretch>
            <a:fillRect/>
          </a:stretch>
        </p:blipFill>
        <p:spPr>
          <a:xfrm>
            <a:off x="876144" y="4159265"/>
            <a:ext cx="927100" cy="955193"/>
          </a:xfrm>
          <a:prstGeom prst="rect">
            <a:avLst/>
          </a:prstGeom>
          <a:solidFill>
            <a:schemeClr val="bg2"/>
          </a:solid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3123061634"/>
              </p:ext>
            </p:extLst>
          </p:nvPr>
        </p:nvGraphicFramePr>
        <p:xfrm>
          <a:off x="376876" y="1371600"/>
          <a:ext cx="8429624" cy="5020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5"/>
          <p:cNvSpPr txBox="1"/>
          <p:nvPr/>
        </p:nvSpPr>
        <p:spPr>
          <a:xfrm>
            <a:off x="308836" y="100968"/>
            <a:ext cx="8682764" cy="523220"/>
          </a:xfrm>
          <a:prstGeom prst="rect">
            <a:avLst/>
          </a:prstGeom>
          <a:noFill/>
        </p:spPr>
        <p:txBody>
          <a:bodyPr wrap="square" rtlCol="0">
            <a:spAutoFit/>
          </a:bodyPr>
          <a:lstStyle/>
          <a:p>
            <a:r>
              <a:rPr lang="en-US" sz="2800" b="1" dirty="0" smtClean="0">
                <a:solidFill>
                  <a:schemeClr val="tx2">
                    <a:lumMod val="60000"/>
                    <a:lumOff val="40000"/>
                  </a:schemeClr>
                </a:solidFill>
              </a:rPr>
              <a:t>Final round table held at the World Forestry Congress</a:t>
            </a:r>
            <a:endParaRPr lang="en-US" sz="2800" b="1" dirty="0">
              <a:solidFill>
                <a:schemeClr val="tx2">
                  <a:lumMod val="60000"/>
                  <a:lumOff val="40000"/>
                </a:schemeClr>
              </a:solidFill>
            </a:endParaRPr>
          </a:p>
        </p:txBody>
      </p:sp>
      <p:sp>
        <p:nvSpPr>
          <p:cNvPr id="13" name="Titolo 1"/>
          <p:cNvSpPr txBox="1">
            <a:spLocks/>
          </p:cNvSpPr>
          <p:nvPr/>
        </p:nvSpPr>
        <p:spPr>
          <a:xfrm>
            <a:off x="308836" y="568875"/>
            <a:ext cx="8335324" cy="43472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chemeClr val="accent1"/>
                </a:solidFill>
                <a:cs typeface="Arial" panose="020B0604020202020204" pitchFamily="34" charset="0"/>
              </a:rPr>
              <a:t>Some key messages of the final round table of Forest and Landscape Restoration organized on September 11, 2015</a:t>
            </a:r>
            <a:endParaRPr lang="en-US" sz="2200" b="1" dirty="0">
              <a:solidFill>
                <a:schemeClr val="accent1"/>
              </a:solidFill>
              <a:cs typeface="Arial" panose="020B0604020202020204" pitchFamily="34" charset="0"/>
            </a:endParaRPr>
          </a:p>
        </p:txBody>
      </p:sp>
      <p:sp>
        <p:nvSpPr>
          <p:cNvPr id="6" name="TextBox 5"/>
          <p:cNvSpPr txBox="1"/>
          <p:nvPr/>
        </p:nvSpPr>
        <p:spPr>
          <a:xfrm>
            <a:off x="660400" y="3595512"/>
            <a:ext cx="1303867" cy="626533"/>
          </a:xfrm>
          <a:prstGeom prst="rect">
            <a:avLst/>
          </a:prstGeom>
          <a:solidFill>
            <a:schemeClr val="tx2">
              <a:lumMod val="60000"/>
              <a:lumOff val="40000"/>
            </a:schemeClr>
          </a:solidFill>
        </p:spPr>
        <p:txBody>
          <a:bodyPr wrap="square" rtlCol="0">
            <a:spAutoFit/>
          </a:bodyPr>
          <a:lstStyle/>
          <a:p>
            <a:endParaRPr lang="fr-FR" dirty="0"/>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677" y="3293848"/>
            <a:ext cx="986590" cy="1091900"/>
          </a:xfrm>
          <a:prstGeom prst="rect">
            <a:avLst/>
          </a:prstGeom>
        </p:spPr>
      </p:pic>
      <p:pic>
        <p:nvPicPr>
          <p:cNvPr id="18" name="Image 6" descr="image11410.jpg"/>
          <p:cNvPicPr>
            <a:picLocks noChangeAspect="1"/>
          </p:cNvPicPr>
          <p:nvPr/>
        </p:nvPicPr>
        <p:blipFill>
          <a:blip r:embed="rId9"/>
          <a:stretch>
            <a:fillRect/>
          </a:stretch>
        </p:blipFill>
        <p:spPr>
          <a:xfrm>
            <a:off x="932521" y="4862441"/>
            <a:ext cx="941434" cy="1251791"/>
          </a:xfrm>
          <a:prstGeom prst="rect">
            <a:avLst/>
          </a:prstGeom>
        </p:spPr>
      </p:pic>
    </p:spTree>
    <p:extLst>
      <p:ext uri="{BB962C8B-B14F-4D97-AF65-F5344CB8AC3E}">
        <p14:creationId xmlns:p14="http://schemas.microsoft.com/office/powerpoint/2010/main" val="1315853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2280662697"/>
              </p:ext>
            </p:extLst>
          </p:nvPr>
        </p:nvGraphicFramePr>
        <p:xfrm>
          <a:off x="435406" y="1657215"/>
          <a:ext cx="8429624" cy="4807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descr="Diapositive1.jpg"/>
          <p:cNvPicPr>
            <a:picLocks noChangeAspect="1"/>
          </p:cNvPicPr>
          <p:nvPr/>
        </p:nvPicPr>
        <p:blipFill>
          <a:blip r:embed="rId7"/>
          <a:srcRect l="11310" r="8333" b="28571"/>
          <a:stretch>
            <a:fillRect/>
          </a:stretch>
        </p:blipFill>
        <p:spPr>
          <a:xfrm>
            <a:off x="706230" y="1784215"/>
            <a:ext cx="1381491" cy="920994"/>
          </a:xfrm>
          <a:prstGeom prst="rect">
            <a:avLst/>
          </a:prstGeom>
        </p:spPr>
      </p:pic>
      <p:pic>
        <p:nvPicPr>
          <p:cNvPr id="8" name="Image 7" descr="images.jpeg"/>
          <p:cNvPicPr>
            <a:picLocks noChangeAspect="1"/>
          </p:cNvPicPr>
          <p:nvPr/>
        </p:nvPicPr>
        <p:blipFill>
          <a:blip r:embed="rId8"/>
          <a:stretch>
            <a:fillRect/>
          </a:stretch>
        </p:blipFill>
        <p:spPr>
          <a:xfrm>
            <a:off x="934830" y="2927215"/>
            <a:ext cx="952500" cy="952500"/>
          </a:xfrm>
          <a:prstGeom prst="rect">
            <a:avLst/>
          </a:prstGeom>
        </p:spPr>
      </p:pic>
      <p:pic>
        <p:nvPicPr>
          <p:cNvPr id="9" name="Image 8" descr="images.jpeg"/>
          <p:cNvPicPr>
            <a:picLocks noChangeAspect="1"/>
          </p:cNvPicPr>
          <p:nvPr/>
        </p:nvPicPr>
        <p:blipFill>
          <a:blip r:embed="rId9"/>
          <a:stretch>
            <a:fillRect/>
          </a:stretch>
        </p:blipFill>
        <p:spPr>
          <a:xfrm>
            <a:off x="845930" y="4086212"/>
            <a:ext cx="1149350" cy="921551"/>
          </a:xfrm>
          <a:prstGeom prst="rect">
            <a:avLst/>
          </a:prstGeom>
        </p:spPr>
      </p:pic>
      <p:pic>
        <p:nvPicPr>
          <p:cNvPr id="10" name="Image 9" descr="Cyber-The-Vote-Cost-Benefit-Analysis-1-e1431398475192.gif"/>
          <p:cNvPicPr>
            <a:picLocks noChangeAspect="1"/>
          </p:cNvPicPr>
          <p:nvPr/>
        </p:nvPicPr>
        <p:blipFill>
          <a:blip r:embed="rId10"/>
          <a:stretch>
            <a:fillRect/>
          </a:stretch>
        </p:blipFill>
        <p:spPr>
          <a:xfrm>
            <a:off x="845930" y="5313663"/>
            <a:ext cx="1149350" cy="852052"/>
          </a:xfrm>
          <a:prstGeom prst="rect">
            <a:avLst/>
          </a:prstGeom>
        </p:spPr>
      </p:pic>
      <p:sp>
        <p:nvSpPr>
          <p:cNvPr id="13" name="ZoneTexte 5"/>
          <p:cNvSpPr txBox="1"/>
          <p:nvPr/>
        </p:nvSpPr>
        <p:spPr>
          <a:xfrm>
            <a:off x="308836" y="100968"/>
            <a:ext cx="8682764" cy="523220"/>
          </a:xfrm>
          <a:prstGeom prst="rect">
            <a:avLst/>
          </a:prstGeom>
          <a:noFill/>
        </p:spPr>
        <p:txBody>
          <a:bodyPr wrap="square" rtlCol="0">
            <a:spAutoFit/>
          </a:bodyPr>
          <a:lstStyle/>
          <a:p>
            <a:r>
              <a:rPr lang="en-US" sz="2800" b="1" dirty="0" smtClean="0">
                <a:solidFill>
                  <a:schemeClr val="tx2">
                    <a:lumMod val="60000"/>
                    <a:lumOff val="40000"/>
                  </a:schemeClr>
                </a:solidFill>
              </a:rPr>
              <a:t>Final round table held at the World Forestry Congress</a:t>
            </a:r>
            <a:endParaRPr lang="en-US" sz="2800" b="1" dirty="0">
              <a:solidFill>
                <a:schemeClr val="tx2">
                  <a:lumMod val="60000"/>
                  <a:lumOff val="40000"/>
                </a:schemeClr>
              </a:solidFill>
            </a:endParaRPr>
          </a:p>
        </p:txBody>
      </p:sp>
      <p:sp>
        <p:nvSpPr>
          <p:cNvPr id="14" name="Titolo 1"/>
          <p:cNvSpPr txBox="1">
            <a:spLocks/>
          </p:cNvSpPr>
          <p:nvPr/>
        </p:nvSpPr>
        <p:spPr>
          <a:xfrm>
            <a:off x="308836" y="568875"/>
            <a:ext cx="8335324" cy="43472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chemeClr val="accent1"/>
                </a:solidFill>
                <a:cs typeface="Arial" panose="020B0604020202020204" pitchFamily="34" charset="0"/>
              </a:rPr>
              <a:t>Some key messages of the final round table of Forest and Landscape Restoration organized on September 11, 2015</a:t>
            </a:r>
            <a:endParaRPr lang="en-US" sz="2200" b="1" dirty="0">
              <a:solidFill>
                <a:schemeClr val="accent1"/>
              </a:solidFill>
              <a:cs typeface="Arial" panose="020B0604020202020204" pitchFamily="34" charset="0"/>
            </a:endParaRPr>
          </a:p>
        </p:txBody>
      </p:sp>
    </p:spTree>
    <p:extLst>
      <p:ext uri="{BB962C8B-B14F-4D97-AF65-F5344CB8AC3E}">
        <p14:creationId xmlns:p14="http://schemas.microsoft.com/office/powerpoint/2010/main" val="3935963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57200" y="2489200"/>
            <a:ext cx="8458200" cy="1570038"/>
          </a:xfrm>
          <a:prstGeom prst="rect">
            <a:avLst/>
          </a:prstGeom>
          <a:noFill/>
          <a:ln w="9525">
            <a:noFill/>
            <a:miter lim="800000"/>
            <a:headEnd/>
            <a:tailEnd/>
          </a:ln>
        </p:spPr>
        <p:txBody>
          <a:bodyPr>
            <a:prstTxWarp prst="textNoShape">
              <a:avLst/>
            </a:prstTxWarp>
            <a:spAutoFit/>
          </a:bodyPr>
          <a:lstStyle/>
          <a:p>
            <a:r>
              <a:rPr lang="en-US" sz="4800" b="1" dirty="0">
                <a:solidFill>
                  <a:schemeClr val="accent3"/>
                </a:solidFill>
              </a:rPr>
              <a:t>Forest and Landscape </a:t>
            </a:r>
          </a:p>
          <a:p>
            <a:r>
              <a:rPr lang="en-US" sz="4800" b="1" dirty="0">
                <a:solidFill>
                  <a:schemeClr val="accent3"/>
                </a:solidFill>
              </a:rPr>
              <a:t>Restoration Mechanism (FLRM)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1"/>
          <p:cNvSpPr txBox="1">
            <a:spLocks/>
          </p:cNvSpPr>
          <p:nvPr/>
        </p:nvSpPr>
        <p:spPr>
          <a:xfrm>
            <a:off x="308836" y="779706"/>
            <a:ext cx="8335324" cy="434723"/>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200" i="1" noProof="0" dirty="0" smtClean="0">
                <a:solidFill>
                  <a:schemeClr val="accent3"/>
                </a:solidFill>
                <a:latin typeface="+mj-lt"/>
                <a:ea typeface="+mj-ea"/>
                <a:cs typeface="Arial" panose="020B0604020202020204" pitchFamily="34" charset="0"/>
              </a:rPr>
              <a:t>Launch</a:t>
            </a:r>
            <a:r>
              <a:rPr kumimoji="0" lang="en-US" sz="2200" i="1" u="none" strike="noStrike" kern="1200" cap="none" spc="0" normalizeH="0" baseline="0" noProof="0" dirty="0" smtClean="0">
                <a:ln>
                  <a:noFill/>
                </a:ln>
                <a:solidFill>
                  <a:schemeClr val="accent3"/>
                </a:solidFill>
                <a:effectLst/>
                <a:uLnTx/>
                <a:uFillTx/>
                <a:latin typeface="+mj-lt"/>
                <a:ea typeface="+mj-ea"/>
                <a:cs typeface="Arial" panose="020B0604020202020204" pitchFamily="34" charset="0"/>
              </a:rPr>
              <a:t> of the Forest and Landscape Restoration Mechanism </a:t>
            </a:r>
          </a:p>
        </p:txBody>
      </p:sp>
      <p:graphicFrame>
        <p:nvGraphicFramePr>
          <p:cNvPr id="25" name="Diagramme 24"/>
          <p:cNvGraphicFramePr/>
          <p:nvPr>
            <p:extLst>
              <p:ext uri="{D42A27DB-BD31-4B8C-83A1-F6EECF244321}">
                <p14:modId xmlns:p14="http://schemas.microsoft.com/office/powerpoint/2010/main" val="3920362407"/>
              </p:ext>
            </p:extLst>
          </p:nvPr>
        </p:nvGraphicFramePr>
        <p:xfrm>
          <a:off x="376876" y="1422400"/>
          <a:ext cx="8429624" cy="4807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olo 1"/>
          <p:cNvSpPr>
            <a:spLocks noGrp="1"/>
          </p:cNvSpPr>
          <p:nvPr>
            <p:ph type="title"/>
          </p:nvPr>
        </p:nvSpPr>
        <p:spPr>
          <a:xfrm>
            <a:off x="308836" y="282945"/>
            <a:ext cx="8335324" cy="434723"/>
          </a:xfrm>
        </p:spPr>
        <p:txBody>
          <a:bodyPr>
            <a:noAutofit/>
          </a:bodyPr>
          <a:lstStyle/>
          <a:p>
            <a:pPr algn="l"/>
            <a:r>
              <a:rPr lang="en-US" sz="2600" b="1" dirty="0" smtClean="0">
                <a:solidFill>
                  <a:schemeClr val="accent3"/>
                </a:solidFill>
                <a:cs typeface="Arial" panose="020B0604020202020204" pitchFamily="34" charset="0"/>
              </a:rPr>
              <a:t>The Forest and Landscape Restoration Mechanism (FLRM)</a:t>
            </a:r>
          </a:p>
        </p:txBody>
      </p:sp>
      <p:pic>
        <p:nvPicPr>
          <p:cNvPr id="12" name="Image 11" descr="logo_140_long.png"/>
          <p:cNvPicPr>
            <a:picLocks noChangeAspect="1"/>
          </p:cNvPicPr>
          <p:nvPr/>
        </p:nvPicPr>
        <p:blipFill>
          <a:blip r:embed="rId7"/>
          <a:stretch>
            <a:fillRect/>
          </a:stretch>
        </p:blipFill>
        <p:spPr>
          <a:xfrm>
            <a:off x="935537" y="1498600"/>
            <a:ext cx="719726" cy="997639"/>
          </a:xfrm>
          <a:prstGeom prst="rect">
            <a:avLst/>
          </a:prstGeom>
        </p:spPr>
      </p:pic>
      <p:pic>
        <p:nvPicPr>
          <p:cNvPr id="13" name="Image 12" descr="logo-1.png"/>
          <p:cNvPicPr>
            <a:picLocks noChangeAspect="1"/>
          </p:cNvPicPr>
          <p:nvPr/>
        </p:nvPicPr>
        <p:blipFill>
          <a:blip r:embed="rId8"/>
          <a:stretch>
            <a:fillRect/>
          </a:stretch>
        </p:blipFill>
        <p:spPr>
          <a:xfrm>
            <a:off x="838100" y="2713163"/>
            <a:ext cx="908149" cy="935667"/>
          </a:xfrm>
          <a:prstGeom prst="rect">
            <a:avLst/>
          </a:prstGeom>
          <a:solidFill>
            <a:schemeClr val="accent3"/>
          </a:solidFill>
        </p:spPr>
      </p:pic>
      <p:pic>
        <p:nvPicPr>
          <p:cNvPr id="16" name="Immagine 16" descr="Senza titolo.png"/>
          <p:cNvPicPr>
            <a:picLocks noChangeAspect="1"/>
          </p:cNvPicPr>
          <p:nvPr/>
        </p:nvPicPr>
        <p:blipFill>
          <a:blip r:embed="rId9"/>
          <a:srcRect l="31702" r="38964" b="40421"/>
          <a:stretch>
            <a:fillRect/>
          </a:stretch>
        </p:blipFill>
        <p:spPr bwMode="auto">
          <a:xfrm>
            <a:off x="577815" y="5244044"/>
            <a:ext cx="1518332" cy="588410"/>
          </a:xfrm>
          <a:prstGeom prst="rect">
            <a:avLst/>
          </a:prstGeom>
          <a:solidFill>
            <a:schemeClr val="bg1"/>
          </a:solidFill>
          <a:ln w="9525">
            <a:noFill/>
            <a:miter lim="800000"/>
            <a:headEnd/>
            <a:tailEnd/>
          </a:ln>
        </p:spPr>
      </p:pic>
      <p:pic>
        <p:nvPicPr>
          <p:cNvPr id="17" name="Immagine 16" descr="Senza titolo.png"/>
          <p:cNvPicPr>
            <a:picLocks noChangeAspect="1"/>
          </p:cNvPicPr>
          <p:nvPr/>
        </p:nvPicPr>
        <p:blipFill>
          <a:blip r:embed="rId9"/>
          <a:srcRect l="61066"/>
          <a:stretch>
            <a:fillRect/>
          </a:stretch>
        </p:blipFill>
        <p:spPr bwMode="auto">
          <a:xfrm>
            <a:off x="546065" y="4010556"/>
            <a:ext cx="1594811" cy="781579"/>
          </a:xfrm>
          <a:prstGeom prst="rect">
            <a:avLst/>
          </a:prstGeom>
          <a:solidFill>
            <a:schemeClr val="accent3"/>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81"/>
          <p:cNvSpPr>
            <a:spLocks noChangeArrowheads="1"/>
          </p:cNvSpPr>
          <p:nvPr/>
        </p:nvSpPr>
        <p:spPr bwMode="auto">
          <a:xfrm rot="16200000" flipH="1">
            <a:off x="3111500" y="1181100"/>
            <a:ext cx="2819400" cy="8229600"/>
          </a:xfrm>
          <a:prstGeom prst="roundRect">
            <a:avLst>
              <a:gd name="adj" fmla="val 4903"/>
            </a:avLst>
          </a:prstGeom>
          <a:solidFill>
            <a:srgbClr val="FFFFFF"/>
          </a:solidFill>
          <a:ln w="6350">
            <a:solidFill>
              <a:srgbClr val="D9D9D9"/>
            </a:solidFill>
            <a:round/>
            <a:headEnd/>
            <a:tailEnd/>
          </a:ln>
          <a:effectLst>
            <a:outerShdw dist="12700" dir="2700000" rotWithShape="0">
              <a:srgbClr val="7F7F7F">
                <a:alpha val="34998"/>
              </a:srgbClr>
            </a:outerShdw>
          </a:effectLst>
        </p:spPr>
        <p:txBody>
          <a:bodyPr anchor="ctr"/>
          <a:lstStyle/>
          <a:p>
            <a:pPr algn="ctr">
              <a:defRPr/>
            </a:pPr>
            <a:endParaRPr lang="nb-NO" sz="1800">
              <a:solidFill>
                <a:schemeClr val="accent3"/>
              </a:solidFill>
              <a:latin typeface="Calibri" pitchFamily="34" charset="0"/>
              <a:ea typeface="ＭＳ Ｐゴシック" pitchFamily="34" charset="-128"/>
              <a:cs typeface="+mn-cs"/>
            </a:endParaRPr>
          </a:p>
        </p:txBody>
      </p:sp>
      <p:grpSp>
        <p:nvGrpSpPr>
          <p:cNvPr id="5" name="Group 8"/>
          <p:cNvGrpSpPr>
            <a:grpSpLocks/>
          </p:cNvGrpSpPr>
          <p:nvPr/>
        </p:nvGrpSpPr>
        <p:grpSpPr bwMode="auto">
          <a:xfrm>
            <a:off x="-14287" y="3390901"/>
            <a:ext cx="8802687" cy="2960172"/>
            <a:chOff x="189088" y="3543288"/>
            <a:chExt cx="8529676" cy="2960747"/>
          </a:xfrm>
        </p:grpSpPr>
        <p:grpSp>
          <p:nvGrpSpPr>
            <p:cNvPr id="6" name="Group 3"/>
            <p:cNvGrpSpPr>
              <a:grpSpLocks/>
            </p:cNvGrpSpPr>
            <p:nvPr/>
          </p:nvGrpSpPr>
          <p:grpSpPr bwMode="auto">
            <a:xfrm>
              <a:off x="189088" y="3693110"/>
              <a:ext cx="8529676" cy="2810925"/>
              <a:chOff x="189088" y="3581400"/>
              <a:chExt cx="8529676" cy="2810925"/>
            </a:xfrm>
          </p:grpSpPr>
          <p:sp>
            <p:nvSpPr>
              <p:cNvPr id="8" name="Round Same Side Corner Rectangle 83"/>
              <p:cNvSpPr>
                <a:spLocks/>
              </p:cNvSpPr>
              <p:nvPr/>
            </p:nvSpPr>
            <p:spPr bwMode="auto">
              <a:xfrm>
                <a:off x="619126" y="3581400"/>
                <a:ext cx="7925676" cy="533400"/>
              </a:xfrm>
              <a:custGeom>
                <a:avLst/>
                <a:gdLst>
                  <a:gd name="T0" fmla="*/ 2147483647 w 2435225"/>
                  <a:gd name="T1" fmla="*/ 0 h 306388"/>
                  <a:gd name="T2" fmla="*/ 2147483647 w 2435225"/>
                  <a:gd name="T3" fmla="*/ 0 h 306388"/>
                  <a:gd name="T4" fmla="*/ 2147483647 w 2435225"/>
                  <a:gd name="T5" fmla="*/ 21766165 h 306388"/>
                  <a:gd name="T6" fmla="*/ 2147483647 w 2435225"/>
                  <a:gd name="T7" fmla="*/ 78358173 h 306388"/>
                  <a:gd name="T8" fmla="*/ 2147483647 w 2435225"/>
                  <a:gd name="T9" fmla="*/ 78358173 h 306388"/>
                  <a:gd name="T10" fmla="*/ 0 w 2435225"/>
                  <a:gd name="T11" fmla="*/ 78358173 h 306388"/>
                  <a:gd name="T12" fmla="*/ 0 w 2435225"/>
                  <a:gd name="T13" fmla="*/ 78358173 h 306388"/>
                  <a:gd name="T14" fmla="*/ 0 w 2435225"/>
                  <a:gd name="T15" fmla="*/ 21766165 h 306388"/>
                  <a:gd name="T16" fmla="*/ 2147483647 w 2435225"/>
                  <a:gd name="T17" fmla="*/ 0 h 306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35225"/>
                  <a:gd name="T28" fmla="*/ 0 h 306388"/>
                  <a:gd name="T29" fmla="*/ 2435225 w 2435225"/>
                  <a:gd name="T30" fmla="*/ 306388 h 306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5225" h="306388">
                    <a:moveTo>
                      <a:pt x="85108" y="0"/>
                    </a:moveTo>
                    <a:lnTo>
                      <a:pt x="2350117" y="0"/>
                    </a:lnTo>
                    <a:cubicBezTo>
                      <a:pt x="2397121" y="0"/>
                      <a:pt x="2435225" y="38104"/>
                      <a:pt x="2435225" y="85108"/>
                    </a:cubicBezTo>
                    <a:lnTo>
                      <a:pt x="2435225" y="306388"/>
                    </a:lnTo>
                    <a:lnTo>
                      <a:pt x="0" y="306388"/>
                    </a:lnTo>
                    <a:lnTo>
                      <a:pt x="0" y="85108"/>
                    </a:lnTo>
                    <a:cubicBezTo>
                      <a:pt x="0" y="38104"/>
                      <a:pt x="38104" y="0"/>
                      <a:pt x="85108" y="0"/>
                    </a:cubicBezTo>
                    <a:close/>
                  </a:path>
                </a:pathLst>
              </a:custGeom>
              <a:solidFill>
                <a:schemeClr val="accent3"/>
              </a:solidFill>
              <a:ln w="9525">
                <a:noFill/>
                <a:round/>
                <a:headEnd/>
                <a:tailEnd/>
              </a:ln>
            </p:spPr>
            <p:txBody>
              <a:bodyPr anchor="ctr">
                <a:prstTxWarp prst="textNoShape">
                  <a:avLst/>
                </a:prstTxWarp>
              </a:bodyPr>
              <a:lstStyle/>
              <a:p>
                <a:endParaRPr lang="en-GB">
                  <a:solidFill>
                    <a:schemeClr val="accent3"/>
                  </a:solidFill>
                </a:endParaRPr>
              </a:p>
            </p:txBody>
          </p:sp>
          <p:sp>
            <p:nvSpPr>
              <p:cNvPr id="9" name="Tekstboks 72"/>
              <p:cNvSpPr txBox="1">
                <a:spLocks noChangeArrowheads="1"/>
              </p:cNvSpPr>
              <p:nvPr/>
            </p:nvSpPr>
            <p:spPr bwMode="auto">
              <a:xfrm>
                <a:off x="189088" y="4114335"/>
                <a:ext cx="8529676" cy="2277990"/>
              </a:xfrm>
              <a:prstGeom prst="rect">
                <a:avLst/>
              </a:prstGeom>
              <a:noFill/>
              <a:ln w="9525">
                <a:noFill/>
                <a:miter lim="800000"/>
                <a:headEnd/>
                <a:tailEnd/>
              </a:ln>
            </p:spPr>
            <p:txBody>
              <a:bodyPr>
                <a:prstTxWarp prst="textNoShape">
                  <a:avLst/>
                </a:prstTxWarp>
                <a:spAutoFit/>
              </a:bodyPr>
              <a:lstStyle/>
              <a:p>
                <a:pPr marL="723900" lvl="1" indent="-266700" algn="just">
                  <a:lnSpc>
                    <a:spcPct val="150000"/>
                  </a:lnSpc>
                </a:pPr>
                <a:r>
                  <a:rPr lang="en-US" sz="2400" dirty="0">
                    <a:solidFill>
                      <a:schemeClr val="accent3"/>
                    </a:solidFill>
                  </a:rPr>
                  <a:t>We know the “what” but we need to better </a:t>
                </a:r>
                <a:r>
                  <a:rPr lang="en-US" sz="2400" b="1" dirty="0">
                    <a:solidFill>
                      <a:schemeClr val="accent3"/>
                    </a:solidFill>
                  </a:rPr>
                  <a:t>focus on the “how”</a:t>
                </a:r>
              </a:p>
              <a:p>
                <a:pPr marL="723900" lvl="1" indent="-266700" algn="just">
                  <a:lnSpc>
                    <a:spcPct val="150000"/>
                  </a:lnSpc>
                  <a:buFont typeface="Courier New" pitchFamily="-112" charset="0"/>
                  <a:buChar char="o"/>
                </a:pPr>
                <a:r>
                  <a:rPr lang="en-US" sz="2400" dirty="0">
                    <a:solidFill>
                      <a:schemeClr val="accent3"/>
                    </a:solidFill>
                  </a:rPr>
                  <a:t>mainly at country level to maximize impact </a:t>
                </a:r>
                <a:r>
                  <a:rPr lang="en-US" sz="2400" b="1" dirty="0">
                    <a:solidFill>
                      <a:schemeClr val="accent3"/>
                    </a:solidFill>
                  </a:rPr>
                  <a:t>on the ground</a:t>
                </a:r>
              </a:p>
              <a:p>
                <a:pPr marL="723900" lvl="1" indent="-266700" algn="just">
                  <a:lnSpc>
                    <a:spcPct val="150000"/>
                  </a:lnSpc>
                  <a:buFont typeface="Courier New" pitchFamily="-112" charset="0"/>
                  <a:buChar char="o"/>
                </a:pPr>
                <a:r>
                  <a:rPr lang="en-US" sz="2400" dirty="0">
                    <a:solidFill>
                      <a:schemeClr val="accent3"/>
                    </a:solidFill>
                  </a:rPr>
                  <a:t>in a consistent way with other key partners to </a:t>
                </a:r>
                <a:r>
                  <a:rPr lang="en-US" sz="2400" b="1" dirty="0">
                    <a:solidFill>
                      <a:schemeClr val="accent3"/>
                    </a:solidFill>
                  </a:rPr>
                  <a:t>avoid duplication </a:t>
                </a:r>
              </a:p>
              <a:p>
                <a:pPr marL="723900" lvl="1" indent="-266700" algn="just">
                  <a:lnSpc>
                    <a:spcPct val="150000"/>
                  </a:lnSpc>
                  <a:buFont typeface="Courier New" pitchFamily="-112" charset="0"/>
                  <a:buChar char="o"/>
                </a:pPr>
                <a:r>
                  <a:rPr lang="en-US" sz="2400" dirty="0">
                    <a:solidFill>
                      <a:schemeClr val="accent3"/>
                    </a:solidFill>
                  </a:rPr>
                  <a:t>with an initial phase of </a:t>
                </a:r>
                <a:r>
                  <a:rPr lang="en-US" sz="2400" b="1" dirty="0">
                    <a:solidFill>
                      <a:schemeClr val="accent3"/>
                    </a:solidFill>
                  </a:rPr>
                  <a:t>seven year from 2014 to 2020</a:t>
                </a:r>
                <a:endParaRPr lang="da-DK" sz="2400" b="1" dirty="0">
                  <a:solidFill>
                    <a:schemeClr val="accent3"/>
                  </a:solidFill>
                </a:endParaRPr>
              </a:p>
            </p:txBody>
          </p:sp>
        </p:grpSp>
        <p:sp>
          <p:nvSpPr>
            <p:cNvPr id="7" name="Rectangle 12"/>
            <p:cNvSpPr>
              <a:spLocks noChangeArrowheads="1"/>
            </p:cNvSpPr>
            <p:nvPr/>
          </p:nvSpPr>
          <p:spPr bwMode="auto">
            <a:xfrm>
              <a:off x="823648" y="3543288"/>
              <a:ext cx="3748352" cy="637354"/>
            </a:xfrm>
            <a:prstGeom prst="rect">
              <a:avLst/>
            </a:prstGeom>
            <a:noFill/>
            <a:ln w="9525">
              <a:noFill/>
              <a:miter lim="800000"/>
              <a:headEnd/>
              <a:tailEnd/>
            </a:ln>
          </p:spPr>
          <p:txBody>
            <a:bodyPr>
              <a:prstTxWarp prst="textNoShape">
                <a:avLst/>
              </a:prstTxWarp>
              <a:spAutoFit/>
            </a:bodyPr>
            <a:lstStyle/>
            <a:p>
              <a:pPr algn="just">
                <a:lnSpc>
                  <a:spcPct val="150000"/>
                </a:lnSpc>
              </a:pPr>
              <a:r>
                <a:rPr lang="en-US" sz="2500" b="1" dirty="0">
                  <a:solidFill>
                    <a:schemeClr val="bg1"/>
                  </a:solidFill>
                </a:rPr>
                <a:t>Key considerations</a:t>
              </a:r>
            </a:p>
          </p:txBody>
        </p:sp>
      </p:grpSp>
      <p:sp>
        <p:nvSpPr>
          <p:cNvPr id="10" name="Rounded Rectangle 81"/>
          <p:cNvSpPr>
            <a:spLocks noChangeArrowheads="1"/>
          </p:cNvSpPr>
          <p:nvPr/>
        </p:nvSpPr>
        <p:spPr bwMode="auto">
          <a:xfrm rot="16200000" flipH="1">
            <a:off x="3683000" y="-1676400"/>
            <a:ext cx="1676400" cy="8229600"/>
          </a:xfrm>
          <a:prstGeom prst="roundRect">
            <a:avLst>
              <a:gd name="adj" fmla="val 4903"/>
            </a:avLst>
          </a:prstGeom>
          <a:solidFill>
            <a:srgbClr val="FFFFFF"/>
          </a:solidFill>
          <a:ln w="6350">
            <a:solidFill>
              <a:srgbClr val="D9D9D9"/>
            </a:solidFill>
            <a:round/>
            <a:headEnd/>
            <a:tailEnd/>
          </a:ln>
          <a:effectLst>
            <a:outerShdw dist="12700" dir="2700000" rotWithShape="0">
              <a:srgbClr val="7F7F7F">
                <a:alpha val="34998"/>
              </a:srgbClr>
            </a:outerShdw>
          </a:effectLst>
        </p:spPr>
        <p:txBody>
          <a:bodyPr anchor="ctr"/>
          <a:lstStyle/>
          <a:p>
            <a:pPr algn="ctr">
              <a:defRPr/>
            </a:pPr>
            <a:endParaRPr lang="nb-NO" sz="1800">
              <a:solidFill>
                <a:schemeClr val="accent3"/>
              </a:solidFill>
              <a:latin typeface="Calibri" pitchFamily="34" charset="0"/>
              <a:ea typeface="ＭＳ Ｐゴシック" pitchFamily="34" charset="-128"/>
              <a:cs typeface="+mn-cs"/>
            </a:endParaRPr>
          </a:p>
        </p:txBody>
      </p:sp>
      <p:grpSp>
        <p:nvGrpSpPr>
          <p:cNvPr id="12" name="Group 1"/>
          <p:cNvGrpSpPr>
            <a:grpSpLocks/>
          </p:cNvGrpSpPr>
          <p:nvPr/>
        </p:nvGrpSpPr>
        <p:grpSpPr bwMode="auto">
          <a:xfrm>
            <a:off x="406400" y="1374775"/>
            <a:ext cx="8261350" cy="1727530"/>
            <a:chOff x="609600" y="1295400"/>
            <a:chExt cx="7925676" cy="1727621"/>
          </a:xfrm>
        </p:grpSpPr>
        <p:sp>
          <p:nvSpPr>
            <p:cNvPr id="13" name="Round Same Side Corner Rectangle 83"/>
            <p:cNvSpPr>
              <a:spLocks/>
            </p:cNvSpPr>
            <p:nvPr/>
          </p:nvSpPr>
          <p:spPr bwMode="auto">
            <a:xfrm>
              <a:off x="609600" y="1295400"/>
              <a:ext cx="7925676" cy="533400"/>
            </a:xfrm>
            <a:custGeom>
              <a:avLst/>
              <a:gdLst>
                <a:gd name="T0" fmla="*/ 2147483647 w 2435225"/>
                <a:gd name="T1" fmla="*/ 0 h 306388"/>
                <a:gd name="T2" fmla="*/ 2147483647 w 2435225"/>
                <a:gd name="T3" fmla="*/ 0 h 306388"/>
                <a:gd name="T4" fmla="*/ 2147483647 w 2435225"/>
                <a:gd name="T5" fmla="*/ 21766165 h 306388"/>
                <a:gd name="T6" fmla="*/ 2147483647 w 2435225"/>
                <a:gd name="T7" fmla="*/ 78358173 h 306388"/>
                <a:gd name="T8" fmla="*/ 2147483647 w 2435225"/>
                <a:gd name="T9" fmla="*/ 78358173 h 306388"/>
                <a:gd name="T10" fmla="*/ 0 w 2435225"/>
                <a:gd name="T11" fmla="*/ 78358173 h 306388"/>
                <a:gd name="T12" fmla="*/ 0 w 2435225"/>
                <a:gd name="T13" fmla="*/ 78358173 h 306388"/>
                <a:gd name="T14" fmla="*/ 0 w 2435225"/>
                <a:gd name="T15" fmla="*/ 21766165 h 306388"/>
                <a:gd name="T16" fmla="*/ 2147483647 w 2435225"/>
                <a:gd name="T17" fmla="*/ 0 h 306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35225"/>
                <a:gd name="T28" fmla="*/ 0 h 306388"/>
                <a:gd name="T29" fmla="*/ 2435225 w 2435225"/>
                <a:gd name="T30" fmla="*/ 306388 h 306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5225" h="306388">
                  <a:moveTo>
                    <a:pt x="85108" y="0"/>
                  </a:moveTo>
                  <a:lnTo>
                    <a:pt x="2350117" y="0"/>
                  </a:lnTo>
                  <a:cubicBezTo>
                    <a:pt x="2397121" y="0"/>
                    <a:pt x="2435225" y="38104"/>
                    <a:pt x="2435225" y="85108"/>
                  </a:cubicBezTo>
                  <a:lnTo>
                    <a:pt x="2435225" y="306388"/>
                  </a:lnTo>
                  <a:lnTo>
                    <a:pt x="0" y="306388"/>
                  </a:lnTo>
                  <a:lnTo>
                    <a:pt x="0" y="85108"/>
                  </a:lnTo>
                  <a:cubicBezTo>
                    <a:pt x="0" y="38104"/>
                    <a:pt x="38104" y="0"/>
                    <a:pt x="85108" y="0"/>
                  </a:cubicBezTo>
                  <a:close/>
                </a:path>
              </a:pathLst>
            </a:custGeom>
            <a:solidFill>
              <a:schemeClr val="accent3"/>
            </a:solidFill>
            <a:ln w="9525">
              <a:noFill/>
              <a:round/>
              <a:headEnd/>
              <a:tailEnd/>
            </a:ln>
          </p:spPr>
          <p:txBody>
            <a:bodyPr anchor="ctr">
              <a:prstTxWarp prst="textNoShape">
                <a:avLst/>
              </a:prstTxWarp>
            </a:bodyPr>
            <a:lstStyle/>
            <a:p>
              <a:endParaRPr lang="en-GB">
                <a:solidFill>
                  <a:schemeClr val="accent3"/>
                </a:solidFill>
              </a:endParaRPr>
            </a:p>
          </p:txBody>
        </p:sp>
        <p:sp>
          <p:nvSpPr>
            <p:cNvPr id="14" name="Tekstboks 72"/>
            <p:cNvSpPr txBox="1">
              <a:spLocks noChangeArrowheads="1"/>
            </p:cNvSpPr>
            <p:nvPr/>
          </p:nvSpPr>
          <p:spPr bwMode="auto">
            <a:xfrm>
              <a:off x="631776" y="1853408"/>
              <a:ext cx="7872292" cy="1169613"/>
            </a:xfrm>
            <a:prstGeom prst="rect">
              <a:avLst/>
            </a:prstGeom>
            <a:noFill/>
            <a:ln w="9525">
              <a:noFill/>
              <a:miter lim="800000"/>
              <a:headEnd/>
              <a:tailEnd/>
            </a:ln>
          </p:spPr>
          <p:txBody>
            <a:bodyPr wrap="square">
              <a:prstTxWarp prst="textNoShape">
                <a:avLst/>
              </a:prstTxWarp>
              <a:spAutoFit/>
            </a:bodyPr>
            <a:lstStyle/>
            <a:p>
              <a:pPr algn="just">
                <a:lnSpc>
                  <a:spcPct val="150000"/>
                </a:lnSpc>
              </a:pPr>
              <a:r>
                <a:rPr lang="en-US" sz="2400" dirty="0">
                  <a:solidFill>
                    <a:schemeClr val="accent3"/>
                  </a:solidFill>
                </a:rPr>
                <a:t>To support the planning, funding and implementation of Forest and Landscape Restoration efforts mainly at </a:t>
              </a:r>
              <a:r>
                <a:rPr lang="en-US" sz="2400" b="1" i="1" u="sng" dirty="0">
                  <a:solidFill>
                    <a:schemeClr val="accent3"/>
                  </a:solidFill>
                </a:rPr>
                <a:t>country level</a:t>
              </a:r>
              <a:endParaRPr lang="da-DK" sz="2400" b="1" i="1" dirty="0">
                <a:solidFill>
                  <a:schemeClr val="accent3"/>
                </a:solidFill>
              </a:endParaRPr>
            </a:p>
          </p:txBody>
        </p:sp>
      </p:grpSp>
      <p:sp>
        <p:nvSpPr>
          <p:cNvPr id="15" name="Rectangle 15"/>
          <p:cNvSpPr>
            <a:spLocks noChangeArrowheads="1"/>
          </p:cNvSpPr>
          <p:nvPr/>
        </p:nvSpPr>
        <p:spPr bwMode="auto">
          <a:xfrm>
            <a:off x="640583" y="1207291"/>
            <a:ext cx="1320800" cy="609782"/>
          </a:xfrm>
          <a:prstGeom prst="rect">
            <a:avLst/>
          </a:prstGeom>
          <a:noFill/>
          <a:ln w="9525">
            <a:noFill/>
            <a:miter lim="800000"/>
            <a:headEnd/>
            <a:tailEnd/>
          </a:ln>
        </p:spPr>
        <p:txBody>
          <a:bodyPr>
            <a:prstTxWarp prst="textNoShape">
              <a:avLst/>
            </a:prstTxWarp>
            <a:spAutoFit/>
          </a:bodyPr>
          <a:lstStyle/>
          <a:p>
            <a:pPr algn="just">
              <a:lnSpc>
                <a:spcPct val="150000"/>
              </a:lnSpc>
            </a:pPr>
            <a:r>
              <a:rPr lang="en-US" sz="2500" b="1" dirty="0" smtClean="0">
                <a:solidFill>
                  <a:schemeClr val="bg1"/>
                </a:solidFill>
              </a:rPr>
              <a:t>Goal </a:t>
            </a:r>
            <a:endParaRPr lang="en-US" sz="2500" b="1" dirty="0">
              <a:solidFill>
                <a:schemeClr val="bg1"/>
              </a:solidFill>
            </a:endParaRPr>
          </a:p>
        </p:txBody>
      </p:sp>
      <p:sp>
        <p:nvSpPr>
          <p:cNvPr id="16" name="Titolo 1"/>
          <p:cNvSpPr txBox="1">
            <a:spLocks/>
          </p:cNvSpPr>
          <p:nvPr/>
        </p:nvSpPr>
        <p:spPr>
          <a:xfrm>
            <a:off x="308836" y="779706"/>
            <a:ext cx="8335324" cy="434723"/>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200" i="1" noProof="0" dirty="0" smtClean="0">
                <a:solidFill>
                  <a:schemeClr val="accent3"/>
                </a:solidFill>
                <a:latin typeface="+mj-lt"/>
                <a:ea typeface="+mj-ea"/>
                <a:cs typeface="Arial" panose="020B0604020202020204" pitchFamily="34" charset="0"/>
              </a:rPr>
              <a:t>Main goal </a:t>
            </a:r>
            <a:r>
              <a:rPr kumimoji="0" lang="en-US" sz="2200" i="1" u="none" strike="noStrike" kern="1200" cap="none" spc="0" normalizeH="0" baseline="0" noProof="0" dirty="0" smtClean="0">
                <a:ln>
                  <a:noFill/>
                </a:ln>
                <a:solidFill>
                  <a:schemeClr val="accent3"/>
                </a:solidFill>
                <a:effectLst/>
                <a:uLnTx/>
                <a:uFillTx/>
                <a:latin typeface="+mj-lt"/>
                <a:ea typeface="+mj-ea"/>
                <a:cs typeface="Arial" panose="020B0604020202020204" pitchFamily="34" charset="0"/>
              </a:rPr>
              <a:t>of </a:t>
            </a:r>
            <a:r>
              <a:rPr kumimoji="0" lang="en-US" sz="2200" i="1" u="none" strike="noStrike" kern="1200" cap="none" spc="0" normalizeH="0" baseline="0" noProof="0" dirty="0" smtClean="0">
                <a:ln>
                  <a:noFill/>
                </a:ln>
                <a:solidFill>
                  <a:schemeClr val="accent3"/>
                </a:solidFill>
                <a:effectLst/>
                <a:uLnTx/>
                <a:uFillTx/>
                <a:latin typeface="+mj-lt"/>
                <a:ea typeface="+mj-ea"/>
                <a:cs typeface="Arial" panose="020B0604020202020204" pitchFamily="34" charset="0"/>
              </a:rPr>
              <a:t>the Forest and Landscape Restoration Mechanism </a:t>
            </a:r>
          </a:p>
        </p:txBody>
      </p:sp>
      <p:sp>
        <p:nvSpPr>
          <p:cNvPr id="17" name="Titolo 1"/>
          <p:cNvSpPr>
            <a:spLocks noGrp="1"/>
          </p:cNvSpPr>
          <p:nvPr>
            <p:ph type="title"/>
          </p:nvPr>
        </p:nvSpPr>
        <p:spPr>
          <a:xfrm>
            <a:off x="308836" y="282945"/>
            <a:ext cx="8335324" cy="434723"/>
          </a:xfrm>
        </p:spPr>
        <p:txBody>
          <a:bodyPr>
            <a:noAutofit/>
          </a:bodyPr>
          <a:lstStyle/>
          <a:p>
            <a:pPr algn="l"/>
            <a:r>
              <a:rPr lang="en-US" sz="2600" b="1" dirty="0" smtClean="0">
                <a:solidFill>
                  <a:schemeClr val="accent3"/>
                </a:solidFill>
                <a:cs typeface="Arial" panose="020B0604020202020204" pitchFamily="34" charset="0"/>
              </a:rPr>
              <a:t>The Forest and Landscape Restoration Mechanism (FLRM)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1222</TotalTime>
  <Words>1150</Words>
  <Application>Microsoft Office PowerPoint</Application>
  <PresentationFormat>On-screen Show (4:3)</PresentationFormat>
  <Paragraphs>83</Paragraphs>
  <Slides>13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ＭＳ Ｐゴシック</vt:lpstr>
      <vt:lpstr>Arial</vt:lpstr>
      <vt:lpstr>Arial </vt:lpstr>
      <vt:lpstr>Calibri</vt:lpstr>
      <vt:lpstr>Candara</vt:lpstr>
      <vt:lpstr>Courier New</vt:lpstr>
      <vt:lpstr>Tahoma</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Forest and Landscape Restoration Mechanism (FLRM)</vt:lpstr>
      <vt:lpstr>The Forest and Landscape Restoration Mechanism (FLRM)</vt:lpstr>
      <vt:lpstr>The Forest and Landscape Restoration Mechanism (FLRM)</vt:lpstr>
      <vt:lpstr>The Forest and Landscape Restoration Mechanism (FLRM)</vt:lpstr>
      <vt:lpstr>The Forest and Landscape Restoration Mechanism (FLRM)</vt:lpstr>
      <vt:lpstr>PowerPoint Presentation</vt:lpstr>
    </vt:vector>
  </TitlesOfParts>
  <Company>BESACIER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Jocelyne BESACIER</dc:creator>
  <cp:lastModifiedBy>Besacier, Christophe (FOM)</cp:lastModifiedBy>
  <cp:revision>125</cp:revision>
  <dcterms:created xsi:type="dcterms:W3CDTF">2015-11-02T19:31:59Z</dcterms:created>
  <dcterms:modified xsi:type="dcterms:W3CDTF">2015-11-27T18:00:59Z</dcterms:modified>
</cp:coreProperties>
</file>